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299" r:id="rId3"/>
    <p:sldId id="401" r:id="rId4"/>
    <p:sldId id="280" r:id="rId5"/>
    <p:sldId id="369" r:id="rId6"/>
    <p:sldId id="270" r:id="rId7"/>
    <p:sldId id="271" r:id="rId8"/>
    <p:sldId id="354" r:id="rId9"/>
    <p:sldId id="412" r:id="rId10"/>
    <p:sldId id="387" r:id="rId11"/>
    <p:sldId id="355" r:id="rId12"/>
    <p:sldId id="357" r:id="rId13"/>
    <p:sldId id="358" r:id="rId14"/>
    <p:sldId id="400" r:id="rId15"/>
    <p:sldId id="359" r:id="rId16"/>
    <p:sldId id="360" r:id="rId17"/>
    <p:sldId id="397" r:id="rId18"/>
    <p:sldId id="402" r:id="rId19"/>
    <p:sldId id="276" r:id="rId20"/>
    <p:sldId id="277" r:id="rId21"/>
    <p:sldId id="278" r:id="rId22"/>
    <p:sldId id="279" r:id="rId23"/>
    <p:sldId id="342" r:id="rId24"/>
    <p:sldId id="329" r:id="rId25"/>
    <p:sldId id="365" r:id="rId26"/>
    <p:sldId id="330" r:id="rId27"/>
    <p:sldId id="404" r:id="rId28"/>
    <p:sldId id="314" r:id="rId29"/>
    <p:sldId id="388" r:id="rId30"/>
    <p:sldId id="406" r:id="rId31"/>
    <p:sldId id="259" r:id="rId32"/>
    <p:sldId id="376" r:id="rId33"/>
    <p:sldId id="287" r:id="rId34"/>
    <p:sldId id="288" r:id="rId35"/>
    <p:sldId id="289" r:id="rId36"/>
    <p:sldId id="349" r:id="rId37"/>
    <p:sldId id="290" r:id="rId38"/>
    <p:sldId id="304" r:id="rId39"/>
    <p:sldId id="377" r:id="rId40"/>
    <p:sldId id="294" r:id="rId41"/>
    <p:sldId id="295" r:id="rId42"/>
    <p:sldId id="263" r:id="rId43"/>
    <p:sldId id="264" r:id="rId44"/>
    <p:sldId id="265" r:id="rId45"/>
    <p:sldId id="266" r:id="rId46"/>
    <p:sldId id="378" r:id="rId47"/>
    <p:sldId id="389" r:id="rId48"/>
    <p:sldId id="379" r:id="rId49"/>
    <p:sldId id="361" r:id="rId50"/>
    <p:sldId id="385" r:id="rId51"/>
    <p:sldId id="366" r:id="rId52"/>
    <p:sldId id="407" r:id="rId53"/>
    <p:sldId id="320" r:id="rId54"/>
    <p:sldId id="409" r:id="rId55"/>
    <p:sldId id="325" r:id="rId56"/>
    <p:sldId id="396" r:id="rId57"/>
    <p:sldId id="391" r:id="rId58"/>
    <p:sldId id="392" r:id="rId59"/>
    <p:sldId id="268"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CC66"/>
    <a:srgbClr val="FFFF66"/>
    <a:srgbClr val="FCFEB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26" autoAdjust="0"/>
    <p:restoredTop sz="78917" autoAdjust="0"/>
  </p:normalViewPr>
  <p:slideViewPr>
    <p:cSldViewPr>
      <p:cViewPr varScale="1">
        <p:scale>
          <a:sx n="57" d="100"/>
          <a:sy n="57" d="100"/>
        </p:scale>
        <p:origin x="1229" y="2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92F632E-5C94-638A-3533-9C5A03AA3FD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2227" name="Rectangle 3">
            <a:extLst>
              <a:ext uri="{FF2B5EF4-FFF2-40B4-BE49-F238E27FC236}">
                <a16:creationId xmlns:a16="http://schemas.microsoft.com/office/drawing/2014/main" id="{C9338261-58B6-DC2E-2EB5-9D9DAD1D77FA}"/>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52228" name="Rectangle 4">
            <a:extLst>
              <a:ext uri="{FF2B5EF4-FFF2-40B4-BE49-F238E27FC236}">
                <a16:creationId xmlns:a16="http://schemas.microsoft.com/office/drawing/2014/main" id="{70BA0AA2-7A28-914B-C856-8D587F1A18A5}"/>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2229" name="Rectangle 5">
            <a:extLst>
              <a:ext uri="{FF2B5EF4-FFF2-40B4-BE49-F238E27FC236}">
                <a16:creationId xmlns:a16="http://schemas.microsoft.com/office/drawing/2014/main" id="{C01AC0E5-1960-BB1F-4A02-6CFEC1BD3DAE}"/>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682D32F-930D-4132-9241-96BF9674550C}"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EABC8DB-3BEE-C95C-F4A6-D5C0A80DC28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075" name="Rectangle 3">
            <a:extLst>
              <a:ext uri="{FF2B5EF4-FFF2-40B4-BE49-F238E27FC236}">
                <a16:creationId xmlns:a16="http://schemas.microsoft.com/office/drawing/2014/main" id="{F5F03317-17E4-76C0-A5F8-B20BF7F4C99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65540" name="Rectangle 4">
            <a:extLst>
              <a:ext uri="{FF2B5EF4-FFF2-40B4-BE49-F238E27FC236}">
                <a16:creationId xmlns:a16="http://schemas.microsoft.com/office/drawing/2014/main" id="{7BD839DD-9B24-C269-F9F2-42E2AE6DD3C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7119E36E-FB47-0CF7-6725-DD0255BBD4D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Cliquez pour modifier les styles de texte principaux</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3078" name="Rectangle 6">
            <a:extLst>
              <a:ext uri="{FF2B5EF4-FFF2-40B4-BE49-F238E27FC236}">
                <a16:creationId xmlns:a16="http://schemas.microsoft.com/office/drawing/2014/main" id="{245D4283-F4A8-C8AD-BCF7-45AADA5E7113}"/>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079" name="Rectangle 7">
            <a:extLst>
              <a:ext uri="{FF2B5EF4-FFF2-40B4-BE49-F238E27FC236}">
                <a16:creationId xmlns:a16="http://schemas.microsoft.com/office/drawing/2014/main" id="{629F258B-9CEE-F518-624D-CCE68A2D0157}"/>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5208CB-8043-4D9C-85A2-579B8DBEE554}" type="slidenum">
              <a:rPr lang="en-US" altLang="en-US"/>
              <a:t>‹N°›</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3F8E910-77B1-5C85-FC01-7B0D103478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6C8A297-F645-45CF-A2F3-0D831B99E3D2}" type="slidenum">
              <a:rPr lang="en-US" altLang="en-US"/>
              <a:t>1</a:t>
            </a:fld>
            <a:endParaRPr lang="en-US" altLang="en-US"/>
          </a:p>
        </p:txBody>
      </p:sp>
      <p:sp>
        <p:nvSpPr>
          <p:cNvPr id="66563" name="Rectangle 2">
            <a:extLst>
              <a:ext uri="{FF2B5EF4-FFF2-40B4-BE49-F238E27FC236}">
                <a16:creationId xmlns:a16="http://schemas.microsoft.com/office/drawing/2014/main" id="{6CBCACA5-3859-42E1-56DC-BDAA0E1E0202}"/>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576B872B-766A-901C-D594-0D843BB024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804BC932-EE3A-D1B1-1B01-EDD40B2F33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076B6DE-546E-478D-B2BD-CFEC2737D85D}" type="slidenum">
              <a:rPr lang="en-US" altLang="en-US"/>
              <a:t>11</a:t>
            </a:fld>
            <a:endParaRPr lang="en-US" altLang="en-US"/>
          </a:p>
        </p:txBody>
      </p:sp>
      <p:sp>
        <p:nvSpPr>
          <p:cNvPr id="76803" name="Rectangle 2">
            <a:extLst>
              <a:ext uri="{FF2B5EF4-FFF2-40B4-BE49-F238E27FC236}">
                <a16:creationId xmlns:a16="http://schemas.microsoft.com/office/drawing/2014/main" id="{D50D3BBB-2295-1325-96F9-FE9161FA9D70}"/>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0D6F77E8-0726-FF78-AABC-F2ABFA00AA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EAC0C28-F77E-AA90-5BBE-87F58F32C546}"/>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EB468D06-C47B-F123-7B2B-129A43B431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CB71DC95-7730-D27C-3DCD-54B13F8D72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577D281-176D-44D5-BA49-76975C7669A1}" type="slidenum">
              <a:rPr lang="en-US" altLang="en-US"/>
              <a:t>14</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5EA621B-F346-2723-7552-5A7BB0F816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6C0884B-7671-4F5E-A550-4026E9BAC9B8}" type="slidenum">
              <a:rPr lang="en-US" altLang="en-US"/>
              <a:t>17</a:t>
            </a:fld>
            <a:endParaRPr lang="en-US" altLang="en-US"/>
          </a:p>
        </p:txBody>
      </p:sp>
      <p:sp>
        <p:nvSpPr>
          <p:cNvPr id="78851" name="Rectangle 2">
            <a:extLst>
              <a:ext uri="{FF2B5EF4-FFF2-40B4-BE49-F238E27FC236}">
                <a16:creationId xmlns:a16="http://schemas.microsoft.com/office/drawing/2014/main" id="{54E83D90-4B05-ABD1-36B7-05FCBAEEF19B}"/>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EBBD0C57-9435-77F0-A69D-0AD2935B34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CF579777-1EC3-E908-A42C-42781F82C9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695BB95-9243-4652-A7B2-B262A06E9157}" type="slidenum">
              <a:rPr lang="en-US" altLang="en-US"/>
              <a:t>18</a:t>
            </a:fld>
            <a:endParaRPr lang="en-US" altLang="en-US"/>
          </a:p>
        </p:txBody>
      </p:sp>
      <p:sp>
        <p:nvSpPr>
          <p:cNvPr id="79875" name="Rectangle 2">
            <a:extLst>
              <a:ext uri="{FF2B5EF4-FFF2-40B4-BE49-F238E27FC236}">
                <a16:creationId xmlns:a16="http://schemas.microsoft.com/office/drawing/2014/main" id="{BF6B36E1-4977-2ED2-26C5-EDAE5A39D731}"/>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89F3E583-98F8-6006-3B19-95EB134165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A805E502-55A6-3BB9-A69E-802E90CD2C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72FDD3B-9933-40D9-951D-DFB6DA1B67F8}" type="slidenum">
              <a:rPr lang="en-US" altLang="en-US"/>
              <a:t>19</a:t>
            </a:fld>
            <a:endParaRPr lang="en-US" altLang="en-US"/>
          </a:p>
        </p:txBody>
      </p:sp>
      <p:sp>
        <p:nvSpPr>
          <p:cNvPr id="80899" name="Rectangle 2">
            <a:extLst>
              <a:ext uri="{FF2B5EF4-FFF2-40B4-BE49-F238E27FC236}">
                <a16:creationId xmlns:a16="http://schemas.microsoft.com/office/drawing/2014/main" id="{D010CF19-D88F-8A0D-0110-13C4911A5B40}"/>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C35199A6-4D07-3C69-343B-AF0B201AC2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8D56FEEA-E514-75C4-C4D6-9498E6A10D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F6B6ED4-0461-414E-8EE0-2DBFA0230585}" type="slidenum">
              <a:rPr lang="en-US" altLang="en-US"/>
              <a:t>20</a:t>
            </a:fld>
            <a:endParaRPr lang="en-US" altLang="en-US"/>
          </a:p>
        </p:txBody>
      </p:sp>
      <p:sp>
        <p:nvSpPr>
          <p:cNvPr id="81923" name="Rectangle 2">
            <a:extLst>
              <a:ext uri="{FF2B5EF4-FFF2-40B4-BE49-F238E27FC236}">
                <a16:creationId xmlns:a16="http://schemas.microsoft.com/office/drawing/2014/main" id="{A2B7D3FA-8A14-70BC-56FD-CF847EE71FD4}"/>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3206B4A8-D858-B1B8-1D4C-E8F04D8DA3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D059C390-45E4-0074-7C93-C39D83BC4E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B2E2BC8-97C0-461A-B111-B2077DBAA4FA}" type="slidenum">
              <a:rPr lang="en-US" altLang="en-US"/>
              <a:t>21</a:t>
            </a:fld>
            <a:endParaRPr lang="en-US" altLang="en-US"/>
          </a:p>
        </p:txBody>
      </p:sp>
      <p:sp>
        <p:nvSpPr>
          <p:cNvPr id="82947" name="Rectangle 2">
            <a:extLst>
              <a:ext uri="{FF2B5EF4-FFF2-40B4-BE49-F238E27FC236}">
                <a16:creationId xmlns:a16="http://schemas.microsoft.com/office/drawing/2014/main" id="{E1C73D34-B0EC-BECB-B96B-D9E5D46E4DFC}"/>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1576BF38-5C5F-772A-AB1A-EF6A6ABF8E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1EE50F5B-0BF7-DF59-9324-27B867D860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EF0AFB-0E43-4B1B-A2B6-1BF77F4A88AF}" type="slidenum">
              <a:rPr lang="en-US" altLang="en-US"/>
              <a:t>22</a:t>
            </a:fld>
            <a:endParaRPr lang="en-US" altLang="en-US"/>
          </a:p>
        </p:txBody>
      </p:sp>
      <p:sp>
        <p:nvSpPr>
          <p:cNvPr id="83971" name="Rectangle 2">
            <a:extLst>
              <a:ext uri="{FF2B5EF4-FFF2-40B4-BE49-F238E27FC236}">
                <a16:creationId xmlns:a16="http://schemas.microsoft.com/office/drawing/2014/main" id="{747C1A39-C073-2276-0CFC-D7D6AB35C7D7}"/>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5C9EFDBC-94A5-BADF-7F81-85623F2837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9C9C5C3-BFC0-63A4-DC54-FEE6D8BDCD2A}"/>
              </a:ext>
            </a:extLst>
          </p:cNvPr>
          <p:cNvSpPr>
            <a:spLocks noGrp="1" noRot="1" noChangeAspect="1" noTextEdit="1"/>
          </p:cNvSpPr>
          <p:nvPr>
            <p:ph type="sldImg"/>
          </p:nvPr>
        </p:nvSpPr>
        <p:spPr>
          <a:ln/>
        </p:spPr>
      </p:sp>
      <p:sp>
        <p:nvSpPr>
          <p:cNvPr id="84995" name="Notes Placeholder 2">
            <a:extLst>
              <a:ext uri="{FF2B5EF4-FFF2-40B4-BE49-F238E27FC236}">
                <a16:creationId xmlns:a16="http://schemas.microsoft.com/office/drawing/2014/main" id="{B3AE3854-07E1-E1DA-CFE1-2388757365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4996" name="Slide Number Placeholder 3">
            <a:extLst>
              <a:ext uri="{FF2B5EF4-FFF2-40B4-BE49-F238E27FC236}">
                <a16:creationId xmlns:a16="http://schemas.microsoft.com/office/drawing/2014/main" id="{B1343D64-AB00-F94A-FFE2-0CFAA59CCB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B59C436-89D9-4210-A517-8692C6239000}" type="slidenum">
              <a:rPr lang="en-US" altLang="en-US"/>
              <a:t>23</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757D6EB4-F0FF-091B-EEF0-AE78A2232340}"/>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6DB18B7C-1D64-A8B6-B232-08E9FB97FE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6020" name="Slide Number Placeholder 3">
            <a:extLst>
              <a:ext uri="{FF2B5EF4-FFF2-40B4-BE49-F238E27FC236}">
                <a16:creationId xmlns:a16="http://schemas.microsoft.com/office/drawing/2014/main" id="{48B196AA-06C1-5CC0-36F5-A5802496E4C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E378900-A6EC-4007-8170-1D83683EFC56}" type="slidenum">
              <a:rPr lang="en-US" altLang="en-US"/>
              <a:t>24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4F079918-F81B-6178-6636-255AD4E669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9400AA0-16BB-48B7-9FE9-F0667B235A75}" type="slidenum">
              <a:rPr lang="en-US" altLang="en-US"/>
              <a:t>2</a:t>
            </a:fld>
            <a:endParaRPr lang="en-US" altLang="en-US"/>
          </a:p>
        </p:txBody>
      </p:sp>
      <p:sp>
        <p:nvSpPr>
          <p:cNvPr id="67587" name="Rectangle 2">
            <a:extLst>
              <a:ext uri="{FF2B5EF4-FFF2-40B4-BE49-F238E27FC236}">
                <a16:creationId xmlns:a16="http://schemas.microsoft.com/office/drawing/2014/main" id="{88559723-48C0-3892-6931-79956B7C602A}"/>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9A4FC4AA-166D-168E-E4D0-E8FC554A83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DF79E611-2700-31BD-A805-52CE89947005}"/>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79DFF308-B840-1726-4A42-FDAD2E7B11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7044" name="Slide Number Placeholder 3">
            <a:extLst>
              <a:ext uri="{FF2B5EF4-FFF2-40B4-BE49-F238E27FC236}">
                <a16:creationId xmlns:a16="http://schemas.microsoft.com/office/drawing/2014/main" id="{E6C81839-E3D8-67B4-D55C-5158925CD4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9D70EBB-5AB8-4456-BD18-4BE653418D1D}" type="slidenum">
              <a:rPr lang="en-US" altLang="en-US"/>
              <a:t>25</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8EC1CBAE-0A62-37D9-A1A4-6A7765CF523C}"/>
              </a:ext>
            </a:extLst>
          </p:cNvPr>
          <p:cNvSpPr>
            <a:spLocks noGrp="1" noRot="1" noChangeAspect="1" noTextEdit="1"/>
          </p:cNvSpPr>
          <p:nvPr>
            <p:ph type="sldImg"/>
          </p:nvPr>
        </p:nvSpPr>
        <p:spPr>
          <a:ln/>
        </p:spPr>
      </p:sp>
      <p:sp>
        <p:nvSpPr>
          <p:cNvPr id="88067" name="Notes Placeholder 2">
            <a:extLst>
              <a:ext uri="{FF2B5EF4-FFF2-40B4-BE49-F238E27FC236}">
                <a16:creationId xmlns:a16="http://schemas.microsoft.com/office/drawing/2014/main" id="{D4BDCB0B-01BC-102C-371D-17F2BEB1D6F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8068" name="Slide Number Placeholder 3">
            <a:extLst>
              <a:ext uri="{FF2B5EF4-FFF2-40B4-BE49-F238E27FC236}">
                <a16:creationId xmlns:a16="http://schemas.microsoft.com/office/drawing/2014/main" id="{B9435AE6-3741-3C84-EF65-6415F4C016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3B3C3E6-3963-49F4-86A7-F05D1001D69F}" type="slidenum">
              <a:rPr lang="en-US" altLang="en-US"/>
              <a:t>26</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C7F3870D-4A91-E0EE-D3CE-D754C509D9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EF459B-9BFE-4588-BEB3-584D5DA1FB0C}" type="slidenum">
              <a:rPr lang="en-US" altLang="en-US"/>
              <a:t>27</a:t>
            </a:fld>
            <a:endParaRPr lang="en-US" altLang="en-US"/>
          </a:p>
        </p:txBody>
      </p:sp>
      <p:sp>
        <p:nvSpPr>
          <p:cNvPr id="89091" name="Rectangle 2">
            <a:extLst>
              <a:ext uri="{FF2B5EF4-FFF2-40B4-BE49-F238E27FC236}">
                <a16:creationId xmlns:a16="http://schemas.microsoft.com/office/drawing/2014/main" id="{4546717A-3355-60E8-0545-2D3AFDA93597}"/>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B0CCFA21-2F17-E991-97B0-8D1D8D7D32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A661D8B2-2E14-828E-15AB-6BF1B6C28CCA}"/>
              </a:ext>
            </a:extLst>
          </p:cNvPr>
          <p:cNvSpPr>
            <a:spLocks noGrp="1" noRot="1" noChangeAspect="1" noTextEdit="1"/>
          </p:cNvSpPr>
          <p:nvPr>
            <p:ph type="sldImg"/>
          </p:nvPr>
        </p:nvSpPr>
        <p:spPr>
          <a:ln/>
        </p:spPr>
      </p:sp>
      <p:sp>
        <p:nvSpPr>
          <p:cNvPr id="90115" name="Notes Placeholder 2">
            <a:extLst>
              <a:ext uri="{FF2B5EF4-FFF2-40B4-BE49-F238E27FC236}">
                <a16:creationId xmlns:a16="http://schemas.microsoft.com/office/drawing/2014/main" id="{C0DAC9FF-1A4D-AF37-AC85-BAF78051B5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0116" name="Slide Number Placeholder 3">
            <a:extLst>
              <a:ext uri="{FF2B5EF4-FFF2-40B4-BE49-F238E27FC236}">
                <a16:creationId xmlns:a16="http://schemas.microsoft.com/office/drawing/2014/main" id="{866975C1-7650-D8D9-DD64-36DA24D4AA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AFA9B3F-DC53-4330-9757-E516C7E46331}" type="slidenum">
              <a:rPr lang="en-US" altLang="en-US"/>
              <a:t>28</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086AA7D1-FF69-61EA-499C-AB0B18ABFC93}"/>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720A6B3B-C73D-B7AE-1FD1-0917BFA0B4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1140" name="Slide Number Placeholder 3">
            <a:extLst>
              <a:ext uri="{FF2B5EF4-FFF2-40B4-BE49-F238E27FC236}">
                <a16:creationId xmlns:a16="http://schemas.microsoft.com/office/drawing/2014/main" id="{D56AB966-D745-4ADE-7D62-E59F54AC6E2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7BCCAC6-A358-400B-84E9-05C6A0F7ABC5}" type="slidenum">
              <a:rPr lang="en-US" altLang="en-US"/>
              <a:t>29</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E99D39ED-7854-67E1-6EE2-4B84C713C5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ACDAA8C-6C1A-43A4-8B0D-25814AD2E83C}" type="slidenum">
              <a:rPr lang="en-US" altLang="en-US"/>
              <a:t>30</a:t>
            </a:fld>
            <a:endParaRPr lang="en-US" altLang="en-US"/>
          </a:p>
        </p:txBody>
      </p:sp>
      <p:sp>
        <p:nvSpPr>
          <p:cNvPr id="92163" name="Rectangle 2">
            <a:extLst>
              <a:ext uri="{FF2B5EF4-FFF2-40B4-BE49-F238E27FC236}">
                <a16:creationId xmlns:a16="http://schemas.microsoft.com/office/drawing/2014/main" id="{8083D8BC-8EDA-0495-3D1F-D7360FD621BE}"/>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33D2A41C-F606-BECA-26C0-4E25BA2976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D980EC19-F2EE-B075-E4FF-87E1987E7A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03BE672-876D-481D-B0C9-012CDDCE1E0C}" type="slidenum">
              <a:rPr lang="en-US" altLang="en-US"/>
              <a:t>31</a:t>
            </a:fld>
            <a:endParaRPr lang="en-US" altLang="en-US"/>
          </a:p>
        </p:txBody>
      </p:sp>
      <p:sp>
        <p:nvSpPr>
          <p:cNvPr id="93187" name="Rectangle 2">
            <a:extLst>
              <a:ext uri="{FF2B5EF4-FFF2-40B4-BE49-F238E27FC236}">
                <a16:creationId xmlns:a16="http://schemas.microsoft.com/office/drawing/2014/main" id="{AE9C021C-F0FB-A3BA-6227-59FD4F1FB5A6}"/>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28DEA8B1-4ACF-7378-24E8-838A54E9AF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1213253F-6A1B-4415-E222-6DACA92AC2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4652F5B-143B-47EB-BCB0-124006A3E9E6}" type="slidenum">
              <a:rPr lang="en-US" altLang="en-US"/>
              <a:t>32</a:t>
            </a:fld>
            <a:endParaRPr lang="en-US" altLang="en-US"/>
          </a:p>
        </p:txBody>
      </p:sp>
      <p:sp>
        <p:nvSpPr>
          <p:cNvPr id="94211" name="Rectangle 2">
            <a:extLst>
              <a:ext uri="{FF2B5EF4-FFF2-40B4-BE49-F238E27FC236}">
                <a16:creationId xmlns:a16="http://schemas.microsoft.com/office/drawing/2014/main" id="{F2A1C093-9941-2988-F3FE-3AAD4F8E8EEA}"/>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F6F4B52A-0A16-3C4F-E156-05C730C7CB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AA5CF047-97C4-F258-C8EE-706B0CC1BE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5F54E98-43FC-4AAB-A782-D12DFFAF360A}" type="slidenum">
              <a:rPr lang="en-US" altLang="en-US"/>
              <a:t>33</a:t>
            </a:fld>
            <a:endParaRPr lang="en-US" altLang="en-US"/>
          </a:p>
        </p:txBody>
      </p:sp>
      <p:sp>
        <p:nvSpPr>
          <p:cNvPr id="95235" name="Rectangle 2">
            <a:extLst>
              <a:ext uri="{FF2B5EF4-FFF2-40B4-BE49-F238E27FC236}">
                <a16:creationId xmlns:a16="http://schemas.microsoft.com/office/drawing/2014/main" id="{B9671364-75BB-AAB2-3CBC-2F0B157DA13F}"/>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738E1277-9C08-5DC5-E5FD-23FACA5BDF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a:latin typeface="Arial" panose="020B0604020202020204" pitchFamily="34" charset="0"/>
            </a:endParaRPr>
          </a:p>
          <a:p>
            <a:pPr eaLnBrk="1" hangingPunct="1"/>
            <a:r>
              <a:rPr lang="en-US" altLang="en-US" b="1">
                <a:latin typeface="Arial" panose="020B0604020202020204" pitchFamily="34" charset="0"/>
              </a:rPr>
              <a:t>Il s'agit de la diapositive originale </a:t>
            </a:r>
            <a:r>
              <a:rPr lang="en-US" altLang="en-US">
                <a:latin typeface="Arial" panose="020B0604020202020204" pitchFamily="34" charset="0"/>
              </a:rPr>
              <a:t>pour une modification mineure.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423E228-C2A1-D8BD-4C2F-82806F519BB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7054C93-2F10-434E-B8A7-618618B0B1CD}" type="slidenum">
              <a:rPr lang="en-US" altLang="en-US"/>
              <a:t>34</a:t>
            </a:fld>
            <a:endParaRPr lang="en-US" altLang="en-US"/>
          </a:p>
        </p:txBody>
      </p:sp>
      <p:sp>
        <p:nvSpPr>
          <p:cNvPr id="96259" name="Rectangle 2">
            <a:extLst>
              <a:ext uri="{FF2B5EF4-FFF2-40B4-BE49-F238E27FC236}">
                <a16:creationId xmlns:a16="http://schemas.microsoft.com/office/drawing/2014/main" id="{E8A372C9-B168-EF19-CA58-B809C3EABD61}"/>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09DD362B-ACBB-9881-8D67-2936F4F9E4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Exemple de modification mineure : ajout d'une botte de foin à l'avant des bottes de foin.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728F7E3B-C0BD-2513-A6AE-B36B9C92E6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55D101D-8738-4974-954E-A52D5AFDBAB8}" type="slidenum">
              <a:rPr lang="en-US" altLang="en-US"/>
              <a:t>3</a:t>
            </a:fld>
            <a:endParaRPr lang="en-US" altLang="en-US"/>
          </a:p>
        </p:txBody>
      </p:sp>
      <p:sp>
        <p:nvSpPr>
          <p:cNvPr id="68611" name="Rectangle 2">
            <a:extLst>
              <a:ext uri="{FF2B5EF4-FFF2-40B4-BE49-F238E27FC236}">
                <a16:creationId xmlns:a16="http://schemas.microsoft.com/office/drawing/2014/main" id="{CA3EA6E1-FB26-8A29-9522-FFF071824E6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72DC7275-6FDB-6762-8358-3591778E36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68CE7ED8-21B9-25A3-F9A8-3A9C392718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A8F4889-7405-4FCD-B4E2-C8F0BEF6E1C6}" type="slidenum">
              <a:rPr lang="en-US" altLang="en-US"/>
              <a:t>35</a:t>
            </a:fld>
            <a:endParaRPr lang="en-US" altLang="en-US"/>
          </a:p>
        </p:txBody>
      </p:sp>
      <p:sp>
        <p:nvSpPr>
          <p:cNvPr id="97283" name="Rectangle 2">
            <a:extLst>
              <a:ext uri="{FF2B5EF4-FFF2-40B4-BE49-F238E27FC236}">
                <a16:creationId xmlns:a16="http://schemas.microsoft.com/office/drawing/2014/main" id="{4B6D4012-C686-6DE3-70B8-EEB16276E4F0}"/>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23927F28-E506-FE5D-4E1E-3C038B8F61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rPr>
              <a:t>Poteau de clôture </a:t>
            </a:r>
            <a:r>
              <a:rPr lang="en-US" altLang="en-US">
                <a:latin typeface="Arial" panose="020B0604020202020204" pitchFamily="34" charset="0"/>
              </a:rPr>
              <a:t>ajouté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DC0E9525-92F6-BCB1-4DD7-4A635DE0E9E4}"/>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id="{8470BDFB-47D7-2F76-F9E5-654F71175C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8308" name="Slide Number Placeholder 3">
            <a:extLst>
              <a:ext uri="{FF2B5EF4-FFF2-40B4-BE49-F238E27FC236}">
                <a16:creationId xmlns:a16="http://schemas.microsoft.com/office/drawing/2014/main" id="{242D7EC2-B9B4-BFEF-D772-792C3B7136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3E305D2-1420-43B3-AE6F-8EED37E8A190}" type="slidenum">
              <a:rPr lang="en-US" altLang="en-US"/>
              <a:t>36</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54227DE-0952-AEE1-DA30-2104F30738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6A13904-97A9-42F5-A181-739C7D1E1AA1}" type="slidenum">
              <a:rPr lang="en-US" altLang="en-US"/>
              <a:t>37</a:t>
            </a:fld>
            <a:endParaRPr lang="en-US" altLang="en-US"/>
          </a:p>
        </p:txBody>
      </p:sp>
      <p:sp>
        <p:nvSpPr>
          <p:cNvPr id="99331" name="Rectangle 2">
            <a:extLst>
              <a:ext uri="{FF2B5EF4-FFF2-40B4-BE49-F238E27FC236}">
                <a16:creationId xmlns:a16="http://schemas.microsoft.com/office/drawing/2014/main" id="{AB3DF2FA-4CEE-577B-36E1-6A27979CDB51}"/>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6B2FBA78-74EB-BCA7-2104-D61EE72D75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Plus le score HSP d'une personne est élevé, plus elle est susceptible de présenter une activation plus importante dans les zones d'association visuelle en association avec des changements mineurs , par opposition à des changements majeurs, dans une image  </a:t>
            </a:r>
          </a:p>
          <a:p>
            <a:pPr eaLnBrk="1" hangingPunct="1"/>
            <a:r>
              <a:rPr lang="en-US" altLang="en-US">
                <a:latin typeface="Arial" panose="020B0604020202020204" pitchFamily="34" charset="0"/>
              </a:rPr>
              <a:t>Nous avons examiné des groupes de 25  voxels ou plus à p=.001</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9E05C8AB-C240-45BE-88AF-81AD508641C8}"/>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C2ABCA99-CA22-6FE6-A6FD-1CAEB52EDE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0356" name="Slide Number Placeholder 3">
            <a:extLst>
              <a:ext uri="{FF2B5EF4-FFF2-40B4-BE49-F238E27FC236}">
                <a16:creationId xmlns:a16="http://schemas.microsoft.com/office/drawing/2014/main" id="{B17AF940-7EB0-4FE9-4167-843E475ABF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66D5A45-274A-46E3-AC38-2623D02EF7E5}" type="slidenum">
              <a:rPr lang="en-US" altLang="en-US"/>
              <a:t>38</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88EEA370-875A-EE66-C132-8361440AE3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BAD0B21-8D7A-4702-8729-55AFCCB2B937}" type="slidenum">
              <a:rPr lang="en-US" altLang="en-US"/>
              <a:t>39</a:t>
            </a:fld>
            <a:endParaRPr lang="en-US" altLang="en-US"/>
          </a:p>
        </p:txBody>
      </p:sp>
      <p:sp>
        <p:nvSpPr>
          <p:cNvPr id="101379" name="Rectangle 2">
            <a:extLst>
              <a:ext uri="{FF2B5EF4-FFF2-40B4-BE49-F238E27FC236}">
                <a16:creationId xmlns:a16="http://schemas.microsoft.com/office/drawing/2014/main" id="{2A7E9764-C05B-A86A-4177-499EF3CC98AC}"/>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6C91E5D5-7189-9C38-CFDB-0C71904DD7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D00278EF-C7C0-546D-7BB6-2D217C0892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37F8B07-BF53-41C4-AC23-7BA2E38A5CBC}" type="slidenum">
              <a:rPr lang="en-US" altLang="en-US"/>
              <a:t>40</a:t>
            </a:fld>
            <a:endParaRPr lang="en-US" altLang="en-US"/>
          </a:p>
        </p:txBody>
      </p:sp>
      <p:sp>
        <p:nvSpPr>
          <p:cNvPr id="102403" name="Rectangle 2">
            <a:extLst>
              <a:ext uri="{FF2B5EF4-FFF2-40B4-BE49-F238E27FC236}">
                <a16:creationId xmlns:a16="http://schemas.microsoft.com/office/drawing/2014/main" id="{C944C6FE-B3B8-BEC6-D008-5E04DC86F511}"/>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A4EC4D34-79E8-30E7-8EF8-DCA58F3A8C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2F8D9B86-6E36-7F10-014A-B5680FFA82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67288ED-F702-4E4E-B98E-D17830E7C968}" type="slidenum">
              <a:rPr lang="en-US" altLang="en-US"/>
              <a:t>41</a:t>
            </a:fld>
            <a:endParaRPr lang="en-US" altLang="en-US"/>
          </a:p>
        </p:txBody>
      </p:sp>
      <p:sp>
        <p:nvSpPr>
          <p:cNvPr id="103427" name="Rectangle 2">
            <a:extLst>
              <a:ext uri="{FF2B5EF4-FFF2-40B4-BE49-F238E27FC236}">
                <a16:creationId xmlns:a16="http://schemas.microsoft.com/office/drawing/2014/main" id="{6F81D84B-A34B-7C8C-04DF-91D5F3BBDC05}"/>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EDE9853F-3082-CE87-FF22-C018418F3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016573FE-6167-70F3-7A1A-18153E25B6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F2A3692-A605-4F24-85D8-19E26AC2A817}" type="slidenum">
              <a:rPr lang="en-US" altLang="en-US"/>
              <a:t>42</a:t>
            </a:fld>
            <a:endParaRPr lang="en-US" altLang="en-US"/>
          </a:p>
        </p:txBody>
      </p:sp>
      <p:sp>
        <p:nvSpPr>
          <p:cNvPr id="104451" name="Rectangle 2">
            <a:extLst>
              <a:ext uri="{FF2B5EF4-FFF2-40B4-BE49-F238E27FC236}">
                <a16:creationId xmlns:a16="http://schemas.microsoft.com/office/drawing/2014/main" id="{B1FAEA82-434F-9116-3306-AE86F9786AAB}"/>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F26F4DCC-EC64-112D-97E6-D9BF645A3F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62E2AE3A-1130-8E20-C31A-3D743FDA26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2D9573D-028D-4B79-936F-BAB263B2C28F}" type="slidenum">
              <a:rPr lang="en-US" altLang="en-US"/>
              <a:t>43</a:t>
            </a:fld>
            <a:endParaRPr lang="en-US" altLang="en-US"/>
          </a:p>
        </p:txBody>
      </p:sp>
      <p:sp>
        <p:nvSpPr>
          <p:cNvPr id="105475" name="Rectangle 2">
            <a:extLst>
              <a:ext uri="{FF2B5EF4-FFF2-40B4-BE49-F238E27FC236}">
                <a16:creationId xmlns:a16="http://schemas.microsoft.com/office/drawing/2014/main" id="{E50B4EF1-25E7-6186-DC63-2FDF9541D7D8}"/>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E6B8AD8C-9A0E-B201-CF65-D920F383A6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64D10C8B-AA6A-635D-7BB5-C9875C3DCA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0D3B611-3E69-4569-8EBF-0200CD7BA6FF}" type="slidenum">
              <a:rPr lang="en-US" altLang="en-US"/>
              <a:t>44</a:t>
            </a:fld>
            <a:endParaRPr lang="en-US" altLang="en-US"/>
          </a:p>
        </p:txBody>
      </p:sp>
      <p:sp>
        <p:nvSpPr>
          <p:cNvPr id="106499" name="Rectangle 2">
            <a:extLst>
              <a:ext uri="{FF2B5EF4-FFF2-40B4-BE49-F238E27FC236}">
                <a16:creationId xmlns:a16="http://schemas.microsoft.com/office/drawing/2014/main" id="{80FA2F23-3BE9-6BC9-CD04-F725CC97A461}"/>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5FB1BC31-3AA2-3047-E1CB-8A60D22B46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4839FDB2-218C-CF18-9045-7F5051AA1E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014A95C-087A-4754-A758-BBD68C0E335F}" type="slidenum">
              <a:rPr lang="en-US" altLang="en-US"/>
              <a:t>4</a:t>
            </a:fld>
            <a:endParaRPr lang="en-US" altLang="en-US"/>
          </a:p>
        </p:txBody>
      </p:sp>
      <p:sp>
        <p:nvSpPr>
          <p:cNvPr id="69635" name="Rectangle 2">
            <a:extLst>
              <a:ext uri="{FF2B5EF4-FFF2-40B4-BE49-F238E27FC236}">
                <a16:creationId xmlns:a16="http://schemas.microsoft.com/office/drawing/2014/main" id="{4DE0F770-14E9-D58C-3B66-49747FDE659D}"/>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D31C5F26-C9CB-4AFE-76B2-092B5FFAB1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66CC53B5-C132-F0D9-D4A0-E7AA4DFD2C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20F0A00-A805-4801-9B3C-55784F299B2A}" type="slidenum">
              <a:rPr lang="en-US" altLang="en-US"/>
              <a:t>45</a:t>
            </a:fld>
            <a:endParaRPr lang="en-US" altLang="en-US"/>
          </a:p>
        </p:txBody>
      </p:sp>
      <p:sp>
        <p:nvSpPr>
          <p:cNvPr id="107523" name="Rectangle 2">
            <a:extLst>
              <a:ext uri="{FF2B5EF4-FFF2-40B4-BE49-F238E27FC236}">
                <a16:creationId xmlns:a16="http://schemas.microsoft.com/office/drawing/2014/main" id="{D8FA4D4C-40CE-0A8A-E443-D178AF051EB9}"/>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2AC5C3D0-EB4F-FB32-7B0D-5F508BBCAA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ECA4307A-052E-15C3-F0F8-AE201D0717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D644B7C-B789-4476-8452-3C52F244689D}" type="slidenum">
              <a:rPr lang="en-US" altLang="en-US"/>
              <a:t>46</a:t>
            </a:fld>
            <a:endParaRPr lang="en-US" altLang="en-US"/>
          </a:p>
        </p:txBody>
      </p:sp>
      <p:sp>
        <p:nvSpPr>
          <p:cNvPr id="108547" name="Rectangle 2">
            <a:extLst>
              <a:ext uri="{FF2B5EF4-FFF2-40B4-BE49-F238E27FC236}">
                <a16:creationId xmlns:a16="http://schemas.microsoft.com/office/drawing/2014/main" id="{BFC6F32A-3F10-3A5F-0F17-E978D89D9D6C}"/>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90F0DDBE-D93E-F6CF-9656-A71B6111A2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F3C9E204-BC8A-9879-E5DD-E5181E7E092D}"/>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2D176B12-5480-A8D0-F6F3-B439179ADC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9572" name="Slide Number Placeholder 3">
            <a:extLst>
              <a:ext uri="{FF2B5EF4-FFF2-40B4-BE49-F238E27FC236}">
                <a16:creationId xmlns:a16="http://schemas.microsoft.com/office/drawing/2014/main" id="{B096363E-6957-8B13-A84B-6E673DBA9E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C4C200D-415A-457E-A3ED-A058D0093118}" type="slidenum">
              <a:rPr lang="en-US" altLang="en-US"/>
              <a:t>47</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9596A211-6EF1-97A3-C86E-37003FA5CD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EE8B93B-D121-47D6-8A24-AB932A103A46}" type="slidenum">
              <a:rPr lang="en-US" altLang="en-US"/>
              <a:t>48</a:t>
            </a:fld>
            <a:endParaRPr lang="en-US" altLang="en-US"/>
          </a:p>
        </p:txBody>
      </p:sp>
      <p:sp>
        <p:nvSpPr>
          <p:cNvPr id="110595" name="Rectangle 2">
            <a:extLst>
              <a:ext uri="{FF2B5EF4-FFF2-40B4-BE49-F238E27FC236}">
                <a16:creationId xmlns:a16="http://schemas.microsoft.com/office/drawing/2014/main" id="{F395B628-AEA4-7F17-5B9D-D66467DF0466}"/>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52C096FB-2A17-0E0C-5E40-853FE60D47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1F618A82-5D4A-4072-7F3B-FCEDA0A580E6}"/>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B6A8E94E-B450-94DD-10A1-726E4491B9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1620" name="Slide Number Placeholder 3">
            <a:extLst>
              <a:ext uri="{FF2B5EF4-FFF2-40B4-BE49-F238E27FC236}">
                <a16:creationId xmlns:a16="http://schemas.microsoft.com/office/drawing/2014/main" id="{704F2F73-67A5-DBFA-E929-CA524FCBF3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DD4141A-A2A2-43D5-97C6-092A01EB300E}" type="slidenum">
              <a:rPr lang="en-US" altLang="en-US"/>
              <a:t>51</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D5ECD5DD-0D17-2C56-0DB6-588586C748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EA7CF45-F84A-4E37-A6D3-A316AF9242EF}" type="slidenum">
              <a:rPr lang="en-US" altLang="en-US"/>
              <a:t>52</a:t>
            </a:fld>
            <a:endParaRPr lang="en-US" altLang="en-US"/>
          </a:p>
        </p:txBody>
      </p:sp>
      <p:sp>
        <p:nvSpPr>
          <p:cNvPr id="112643" name="Rectangle 2">
            <a:extLst>
              <a:ext uri="{FF2B5EF4-FFF2-40B4-BE49-F238E27FC236}">
                <a16:creationId xmlns:a16="http://schemas.microsoft.com/office/drawing/2014/main" id="{2B48E474-7DB2-C18F-A245-D1436BDBCBA7}"/>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23C86C29-3F2E-C471-01CD-657A1B658B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3868CA77-88D7-98E6-D70E-66571EF4AEF3}"/>
              </a:ext>
            </a:extLst>
          </p:cNvPr>
          <p:cNvSpPr>
            <a:spLocks noGrp="1" noRot="1" noChangeAspect="1" noTextEdit="1"/>
          </p:cNvSpPr>
          <p:nvPr>
            <p:ph type="sldImg"/>
          </p:nvPr>
        </p:nvSpPr>
        <p:spPr>
          <a:ln/>
        </p:spPr>
      </p:sp>
      <p:sp>
        <p:nvSpPr>
          <p:cNvPr id="113667" name="Notes Placeholder 2">
            <a:extLst>
              <a:ext uri="{FF2B5EF4-FFF2-40B4-BE49-F238E27FC236}">
                <a16:creationId xmlns:a16="http://schemas.microsoft.com/office/drawing/2014/main" id="{B5A20AFB-F178-A2AA-C06B-AB4BB893B3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3668" name="Slide Number Placeholder 3">
            <a:extLst>
              <a:ext uri="{FF2B5EF4-FFF2-40B4-BE49-F238E27FC236}">
                <a16:creationId xmlns:a16="http://schemas.microsoft.com/office/drawing/2014/main" id="{10F39455-3EB3-299D-C8E5-3F202D76F03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4A5E917-8823-4645-876D-EE641EE36B9F}" type="slidenum">
              <a:rPr lang="en-US" altLang="en-US"/>
              <a:t>53</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EFCFEE1D-0840-759D-3DD9-D1422AB1D0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4AFB50E-D4FC-4845-AC1B-AFB046D4A263}" type="slidenum">
              <a:rPr lang="en-US" altLang="en-US"/>
              <a:t>54</a:t>
            </a:fld>
            <a:endParaRPr lang="en-US" altLang="en-US"/>
          </a:p>
        </p:txBody>
      </p:sp>
      <p:sp>
        <p:nvSpPr>
          <p:cNvPr id="114691" name="Rectangle 2">
            <a:extLst>
              <a:ext uri="{FF2B5EF4-FFF2-40B4-BE49-F238E27FC236}">
                <a16:creationId xmlns:a16="http://schemas.microsoft.com/office/drawing/2014/main" id="{CCB2B388-AC20-7D2E-6E4D-35D628C012CC}"/>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58168519-B11D-7C07-597C-57D3D920D2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8FF7DF6C-1BAE-FDED-BF35-33EBDCE0977F}"/>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A045ED05-566E-AFE6-567C-774A21D5A6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5716" name="Slide Number Placeholder 3">
            <a:extLst>
              <a:ext uri="{FF2B5EF4-FFF2-40B4-BE49-F238E27FC236}">
                <a16:creationId xmlns:a16="http://schemas.microsoft.com/office/drawing/2014/main" id="{9DB0EFE9-5B5C-11C1-3C3E-9AED4B7C5F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B245C0D-97C4-4E58-A505-3CC9174BDE6D}" type="slidenum">
              <a:rPr lang="en-US" altLang="en-US"/>
              <a:t>55</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4C7E3075-A090-8DA7-ABDC-9CC9DA83B15A}"/>
              </a:ext>
            </a:extLst>
          </p:cNvPr>
          <p:cNvSpPr>
            <a:spLocks noGrp="1" noRot="1" noChangeAspect="1" noTextEdit="1"/>
          </p:cNvSpPr>
          <p:nvPr>
            <p:ph type="sldImg"/>
          </p:nvPr>
        </p:nvSpPr>
        <p:spPr>
          <a:ln/>
        </p:spPr>
      </p:sp>
      <p:sp>
        <p:nvSpPr>
          <p:cNvPr id="116739" name="Notes Placeholder 2">
            <a:extLst>
              <a:ext uri="{FF2B5EF4-FFF2-40B4-BE49-F238E27FC236}">
                <a16:creationId xmlns:a16="http://schemas.microsoft.com/office/drawing/2014/main" id="{050DCA6C-06A4-CE10-B3B4-69642A64BE4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6740" name="Slide Number Placeholder 3">
            <a:extLst>
              <a:ext uri="{FF2B5EF4-FFF2-40B4-BE49-F238E27FC236}">
                <a16:creationId xmlns:a16="http://schemas.microsoft.com/office/drawing/2014/main" id="{89363F32-F962-F1C9-688A-E09096ABDCB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A04E4C1-263D-4D30-9394-FB73BFA356BC}" type="slidenum">
              <a:rPr lang="en-US" altLang="en-US"/>
              <a:t>56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2A11E711-B8C0-ED0E-CB99-8B018E097BF1}"/>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0D1C91DA-0563-470A-A1B5-27776C0A59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0660" name="Slide Number Placeholder 3">
            <a:extLst>
              <a:ext uri="{FF2B5EF4-FFF2-40B4-BE49-F238E27FC236}">
                <a16:creationId xmlns:a16="http://schemas.microsoft.com/office/drawing/2014/main" id="{363239CE-3B23-E918-4196-DFD8362011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E27F0AE-3809-4C3D-A69F-EF1227927888}" type="slidenum">
              <a:rPr lang="en-US" altLang="en-US"/>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DE2BE3B1-EABF-E9AD-B65F-5CFD20B4B523}"/>
              </a:ext>
            </a:extLst>
          </p:cNvPr>
          <p:cNvSpPr>
            <a:spLocks noGrp="1" noRot="1" noChangeAspect="1" noTextEdit="1"/>
          </p:cNvSpPr>
          <p:nvPr>
            <p:ph type="sldImg"/>
          </p:nvPr>
        </p:nvSpPr>
        <p:spPr>
          <a:ln/>
        </p:spPr>
      </p:sp>
      <p:sp>
        <p:nvSpPr>
          <p:cNvPr id="117763" name="Notes Placeholder 2">
            <a:extLst>
              <a:ext uri="{FF2B5EF4-FFF2-40B4-BE49-F238E27FC236}">
                <a16:creationId xmlns:a16="http://schemas.microsoft.com/office/drawing/2014/main" id="{4A929C5A-48FC-8F6D-C373-349C13772D6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
        <p:nvSpPr>
          <p:cNvPr id="117764" name="Slide Number Placeholder 3">
            <a:extLst>
              <a:ext uri="{FF2B5EF4-FFF2-40B4-BE49-F238E27FC236}">
                <a16:creationId xmlns:a16="http://schemas.microsoft.com/office/drawing/2014/main" id="{DA59BD04-289C-51DA-69F3-10DA8540AD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8D0DF0F-87C5-43C1-BDEB-45B6E9787AC3}" type="slidenum">
              <a:rPr lang="en-US" altLang="en-US"/>
              <a:t>57</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14BCFC0A-8B16-78AE-DCC0-98A7D3DE3D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C5EF535-880F-432E-B332-652C5C1F14AB}" type="slidenum">
              <a:rPr lang="en-US" altLang="en-US"/>
              <a:t>59</a:t>
            </a:fld>
            <a:endParaRPr lang="en-US" altLang="en-US"/>
          </a:p>
        </p:txBody>
      </p:sp>
      <p:sp>
        <p:nvSpPr>
          <p:cNvPr id="120835" name="Rectangle 2">
            <a:extLst>
              <a:ext uri="{FF2B5EF4-FFF2-40B4-BE49-F238E27FC236}">
                <a16:creationId xmlns:a16="http://schemas.microsoft.com/office/drawing/2014/main" id="{054241EA-FEC6-C370-B4D1-5A6B60D13F02}"/>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6A9D12A3-D8A2-8F78-FE1E-28E74056CE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0BB5567-5E3C-3ADE-7471-9FB2CE66C9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22E2EA7-95E1-40AB-8535-AA22F84CD544}" type="slidenum">
              <a:rPr lang="en-US" altLang="en-US"/>
              <a:t>6</a:t>
            </a:fld>
            <a:endParaRPr lang="en-US" altLang="en-US"/>
          </a:p>
        </p:txBody>
      </p:sp>
      <p:sp>
        <p:nvSpPr>
          <p:cNvPr id="71683" name="Rectangle 2">
            <a:extLst>
              <a:ext uri="{FF2B5EF4-FFF2-40B4-BE49-F238E27FC236}">
                <a16:creationId xmlns:a16="http://schemas.microsoft.com/office/drawing/2014/main" id="{6CE21724-AF0B-2E3E-445A-1CB0CB04954D}"/>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A5348F7A-135A-7F51-453B-216CE039A8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FB5075F7-8383-A1FB-BC05-E2A507EF90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3105B97-ED47-484B-9622-555BCEEEF964}" type="slidenum">
              <a:rPr lang="en-US" altLang="en-US"/>
              <a:t>7</a:t>
            </a:fld>
            <a:endParaRPr lang="en-US" altLang="en-US"/>
          </a:p>
        </p:txBody>
      </p:sp>
      <p:sp>
        <p:nvSpPr>
          <p:cNvPr id="73731" name="Rectangle 2">
            <a:extLst>
              <a:ext uri="{FF2B5EF4-FFF2-40B4-BE49-F238E27FC236}">
                <a16:creationId xmlns:a16="http://schemas.microsoft.com/office/drawing/2014/main" id="{223F189A-F92F-36CB-E689-5FE89BB488FE}"/>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C98936B0-59FA-66E8-DC4C-67E40F5FE1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5A31B867-82D0-A641-2C3C-A9039980F0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87F714-6657-4089-9E3F-CEC5DA01850D}" type="slidenum">
              <a:rPr lang="en-US" altLang="en-US"/>
              <a:t>8</a:t>
            </a:fld>
            <a:endParaRPr lang="en-US" altLang="en-US"/>
          </a:p>
        </p:txBody>
      </p:sp>
      <p:sp>
        <p:nvSpPr>
          <p:cNvPr id="74755" name="Rectangle 2">
            <a:extLst>
              <a:ext uri="{FF2B5EF4-FFF2-40B4-BE49-F238E27FC236}">
                <a16:creationId xmlns:a16="http://schemas.microsoft.com/office/drawing/2014/main" id="{06E65C28-5AB0-30F1-AA54-B0D4D7718C46}"/>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CA701965-8198-B9C3-6A43-02EBE03908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794273E9-6551-5BA2-428C-A0D947594331}"/>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2E064032-BB81-A217-6D65-1411BB3E22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5780" name="Slide Number Placeholder 3">
            <a:extLst>
              <a:ext uri="{FF2B5EF4-FFF2-40B4-BE49-F238E27FC236}">
                <a16:creationId xmlns:a16="http://schemas.microsoft.com/office/drawing/2014/main" id="{40B6AA21-4E0A-EB9E-56FF-587A771354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E9D2BD6-9657-4D84-965B-0B3804EFA34D}" type="slidenum">
              <a:rPr lang="en-US" altLang="en-US"/>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2F0257E-5039-4301-F4D6-07F401B595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EEE05AC-7532-DB60-1B29-B9312C847E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A7FE3C-F9A9-E78A-8CD0-07CAA9A45CF7}"/>
              </a:ext>
            </a:extLst>
          </p:cNvPr>
          <p:cNvSpPr>
            <a:spLocks noGrp="1" noChangeArrowheads="1"/>
          </p:cNvSpPr>
          <p:nvPr>
            <p:ph type="sldNum" sz="quarter" idx="12"/>
          </p:nvPr>
        </p:nvSpPr>
        <p:spPr>
          <a:ln/>
        </p:spPr>
        <p:txBody>
          <a:bodyPr/>
          <a:lstStyle>
            <a:lvl1pPr>
              <a:defRPr/>
            </a:lvl1pPr>
          </a:lstStyle>
          <a:p>
            <a:fld id="{D3719FA3-FFCB-4760-BC5E-A90B2D58D976}" type="slidenum">
              <a:rPr lang="en-US" altLang="en-US"/>
              <a:pPr/>
              <a:t>‹N°›</a:t>
            </a:fld>
            <a:endParaRPr lang="en-US" altLang="en-US"/>
          </a:p>
        </p:txBody>
      </p:sp>
    </p:spTree>
    <p:extLst>
      <p:ext uri="{BB962C8B-B14F-4D97-AF65-F5344CB8AC3E}">
        <p14:creationId xmlns:p14="http://schemas.microsoft.com/office/powerpoint/2010/main" val="197324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A60FD06-7363-516B-6674-BC8C30B3FC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FFD33F-253D-4AEB-9067-6F3D1A289D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91CDFBB-C305-35DF-0194-EA5FD4829EC4}"/>
              </a:ext>
            </a:extLst>
          </p:cNvPr>
          <p:cNvSpPr>
            <a:spLocks noGrp="1" noChangeArrowheads="1"/>
          </p:cNvSpPr>
          <p:nvPr>
            <p:ph type="sldNum" sz="quarter" idx="12"/>
          </p:nvPr>
        </p:nvSpPr>
        <p:spPr>
          <a:ln/>
        </p:spPr>
        <p:txBody>
          <a:bodyPr/>
          <a:lstStyle>
            <a:lvl1pPr>
              <a:defRPr/>
            </a:lvl1pPr>
          </a:lstStyle>
          <a:p>
            <a:fld id="{168B3D31-A368-4CBE-A4DA-03990C35E35B}" type="slidenum">
              <a:rPr lang="en-US" altLang="en-US"/>
              <a:pPr/>
              <a:t>‹N°›</a:t>
            </a:fld>
            <a:endParaRPr lang="en-US" altLang="en-US"/>
          </a:p>
        </p:txBody>
      </p:sp>
    </p:spTree>
    <p:extLst>
      <p:ext uri="{BB962C8B-B14F-4D97-AF65-F5344CB8AC3E}">
        <p14:creationId xmlns:p14="http://schemas.microsoft.com/office/powerpoint/2010/main" val="417047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1EA488-17C7-9679-7AA4-10A2085074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197A5D-8F47-08F6-E39E-FABA077723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BA966B-3DCB-E7CD-81A0-3C92E0C221B4}"/>
              </a:ext>
            </a:extLst>
          </p:cNvPr>
          <p:cNvSpPr>
            <a:spLocks noGrp="1" noChangeArrowheads="1"/>
          </p:cNvSpPr>
          <p:nvPr>
            <p:ph type="sldNum" sz="quarter" idx="12"/>
          </p:nvPr>
        </p:nvSpPr>
        <p:spPr>
          <a:ln/>
        </p:spPr>
        <p:txBody>
          <a:bodyPr/>
          <a:lstStyle>
            <a:lvl1pPr>
              <a:defRPr/>
            </a:lvl1pPr>
          </a:lstStyle>
          <a:p>
            <a:fld id="{F0D1E0E6-A47A-4DED-A145-F9D08971DF70}" type="slidenum">
              <a:rPr lang="en-US" altLang="en-US"/>
              <a:pPr/>
              <a:t>‹N°›</a:t>
            </a:fld>
            <a:endParaRPr lang="en-US" altLang="en-US"/>
          </a:p>
        </p:txBody>
      </p:sp>
    </p:spTree>
    <p:extLst>
      <p:ext uri="{BB962C8B-B14F-4D97-AF65-F5344CB8AC3E}">
        <p14:creationId xmlns:p14="http://schemas.microsoft.com/office/powerpoint/2010/main" val="1600162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1A511C0-A94E-F24A-F678-2C019F2E1E78}"/>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6CDCCBD-9932-AE0B-1030-135F869C7D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15832FDE-D8AD-9DD3-8AD3-B9D630BC18FF}"/>
              </a:ext>
            </a:extLst>
          </p:cNvPr>
          <p:cNvSpPr>
            <a:spLocks noGrp="1" noChangeArrowheads="1"/>
          </p:cNvSpPr>
          <p:nvPr>
            <p:ph type="sldNum" sz="quarter" idx="12"/>
          </p:nvPr>
        </p:nvSpPr>
        <p:spPr>
          <a:ln/>
        </p:spPr>
        <p:txBody>
          <a:bodyPr/>
          <a:lstStyle>
            <a:lvl1pPr>
              <a:defRPr/>
            </a:lvl1pPr>
          </a:lstStyle>
          <a:p>
            <a:fld id="{E9588A9F-92EB-44D0-B573-3F9D6733017C}" type="slidenum">
              <a:rPr lang="en-US" altLang="en-US"/>
              <a:pPr/>
              <a:t>‹N°›</a:t>
            </a:fld>
            <a:endParaRPr lang="en-US" altLang="en-US"/>
          </a:p>
        </p:txBody>
      </p:sp>
    </p:spTree>
    <p:extLst>
      <p:ext uri="{BB962C8B-B14F-4D97-AF65-F5344CB8AC3E}">
        <p14:creationId xmlns:p14="http://schemas.microsoft.com/office/powerpoint/2010/main" val="2483451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AA37B4-0198-57C3-C9D2-36413E5B89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4049484-EF55-1AD2-9175-8A04E2AAED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29B0914-E605-2F42-1636-C997F209E7CF}"/>
              </a:ext>
            </a:extLst>
          </p:cNvPr>
          <p:cNvSpPr>
            <a:spLocks noGrp="1" noChangeArrowheads="1"/>
          </p:cNvSpPr>
          <p:nvPr>
            <p:ph type="sldNum" sz="quarter" idx="12"/>
          </p:nvPr>
        </p:nvSpPr>
        <p:spPr>
          <a:ln/>
        </p:spPr>
        <p:txBody>
          <a:bodyPr/>
          <a:lstStyle>
            <a:lvl1pPr>
              <a:defRPr/>
            </a:lvl1pPr>
          </a:lstStyle>
          <a:p>
            <a:fld id="{1E0B7BF1-C3F2-43F7-934F-998C99F3BCC1}" type="slidenum">
              <a:rPr lang="en-US" altLang="en-US"/>
              <a:pPr/>
              <a:t>‹N°›</a:t>
            </a:fld>
            <a:endParaRPr lang="en-US" altLang="en-US"/>
          </a:p>
        </p:txBody>
      </p:sp>
    </p:spTree>
    <p:extLst>
      <p:ext uri="{BB962C8B-B14F-4D97-AF65-F5344CB8AC3E}">
        <p14:creationId xmlns:p14="http://schemas.microsoft.com/office/powerpoint/2010/main" val="2776413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CF45FDC3-90CF-8A99-84BD-189BCF0C2C1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5AA4E26-3812-1949-CBF0-851DD44C1B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6E13AE1-201D-C8A5-827D-B44A3F24C9F4}"/>
              </a:ext>
            </a:extLst>
          </p:cNvPr>
          <p:cNvSpPr>
            <a:spLocks noGrp="1" noChangeArrowheads="1"/>
          </p:cNvSpPr>
          <p:nvPr>
            <p:ph type="sldNum" sz="quarter" idx="12"/>
          </p:nvPr>
        </p:nvSpPr>
        <p:spPr>
          <a:ln/>
        </p:spPr>
        <p:txBody>
          <a:bodyPr/>
          <a:lstStyle>
            <a:lvl1pPr>
              <a:defRPr/>
            </a:lvl1pPr>
          </a:lstStyle>
          <a:p>
            <a:fld id="{039A4BE2-CF11-4E31-96E3-BDAA428879D7}" type="slidenum">
              <a:rPr lang="en-US" altLang="en-US"/>
              <a:pPr/>
              <a:t>‹N°›</a:t>
            </a:fld>
            <a:endParaRPr lang="en-US" altLang="en-US"/>
          </a:p>
        </p:txBody>
      </p:sp>
    </p:spTree>
    <p:extLst>
      <p:ext uri="{BB962C8B-B14F-4D97-AF65-F5344CB8AC3E}">
        <p14:creationId xmlns:p14="http://schemas.microsoft.com/office/powerpoint/2010/main" val="1034811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96F03D9-E9CC-0BCA-B686-BCB6C4490B7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EAFCED5-FDB1-E0F7-06BD-E430661510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210A4F9-680B-EB10-FD29-25E6FE1375E3}"/>
              </a:ext>
            </a:extLst>
          </p:cNvPr>
          <p:cNvSpPr>
            <a:spLocks noGrp="1" noChangeArrowheads="1"/>
          </p:cNvSpPr>
          <p:nvPr>
            <p:ph type="sldNum" sz="quarter" idx="12"/>
          </p:nvPr>
        </p:nvSpPr>
        <p:spPr>
          <a:ln/>
        </p:spPr>
        <p:txBody>
          <a:bodyPr/>
          <a:lstStyle>
            <a:lvl1pPr>
              <a:defRPr/>
            </a:lvl1pPr>
          </a:lstStyle>
          <a:p>
            <a:fld id="{67979C21-FCD4-4E6E-94C0-14E4FA66B162}" type="slidenum">
              <a:rPr lang="en-US" altLang="en-US"/>
              <a:pPr/>
              <a:t>‹N°›</a:t>
            </a:fld>
            <a:endParaRPr lang="en-US" altLang="en-US"/>
          </a:p>
        </p:txBody>
      </p:sp>
    </p:spTree>
    <p:extLst>
      <p:ext uri="{BB962C8B-B14F-4D97-AF65-F5344CB8AC3E}">
        <p14:creationId xmlns:p14="http://schemas.microsoft.com/office/powerpoint/2010/main" val="585883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B5D90FC-4C39-A6D9-5BF4-0CFCC41531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64006C-91D3-F938-6DFE-826EAD5CE7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06B72C-B01B-3C06-26CB-1BEF7F4408B2}"/>
              </a:ext>
            </a:extLst>
          </p:cNvPr>
          <p:cNvSpPr>
            <a:spLocks noGrp="1" noChangeArrowheads="1"/>
          </p:cNvSpPr>
          <p:nvPr>
            <p:ph type="sldNum" sz="quarter" idx="12"/>
          </p:nvPr>
        </p:nvSpPr>
        <p:spPr>
          <a:ln/>
        </p:spPr>
        <p:txBody>
          <a:bodyPr/>
          <a:lstStyle>
            <a:lvl1pPr>
              <a:defRPr/>
            </a:lvl1pPr>
          </a:lstStyle>
          <a:p>
            <a:fld id="{6B015507-5BBC-45A8-BCD3-96E3258F7F47}" type="slidenum">
              <a:rPr lang="en-US" altLang="en-US"/>
              <a:pPr/>
              <a:t>‹N°›</a:t>
            </a:fld>
            <a:endParaRPr lang="en-US" altLang="en-US"/>
          </a:p>
        </p:txBody>
      </p:sp>
    </p:spTree>
    <p:extLst>
      <p:ext uri="{BB962C8B-B14F-4D97-AF65-F5344CB8AC3E}">
        <p14:creationId xmlns:p14="http://schemas.microsoft.com/office/powerpoint/2010/main" val="186815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3FAE44A-0A6A-CDC9-D4D0-240642A3BC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3F87A1-4F7E-FB4A-507E-5F186C9D48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2C034D-015D-1ABB-51A2-21B2C9791806}"/>
              </a:ext>
            </a:extLst>
          </p:cNvPr>
          <p:cNvSpPr>
            <a:spLocks noGrp="1" noChangeArrowheads="1"/>
          </p:cNvSpPr>
          <p:nvPr>
            <p:ph type="sldNum" sz="quarter" idx="12"/>
          </p:nvPr>
        </p:nvSpPr>
        <p:spPr>
          <a:ln/>
        </p:spPr>
        <p:txBody>
          <a:bodyPr/>
          <a:lstStyle>
            <a:lvl1pPr>
              <a:defRPr/>
            </a:lvl1pPr>
          </a:lstStyle>
          <a:p>
            <a:fld id="{94718673-2259-448D-AAE1-F76991A8D549}" type="slidenum">
              <a:rPr lang="en-US" altLang="en-US"/>
              <a:pPr/>
              <a:t>‹N°›</a:t>
            </a:fld>
            <a:endParaRPr lang="en-US" altLang="en-US"/>
          </a:p>
        </p:txBody>
      </p:sp>
    </p:spTree>
    <p:extLst>
      <p:ext uri="{BB962C8B-B14F-4D97-AF65-F5344CB8AC3E}">
        <p14:creationId xmlns:p14="http://schemas.microsoft.com/office/powerpoint/2010/main" val="1996941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F499950-6CC3-7901-C72B-23831AF24D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F5BB7B2-3754-A4C4-E6A9-8E7AC7BDC0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64ECD35-1D0C-05E7-60F5-5026A66249A7}"/>
              </a:ext>
            </a:extLst>
          </p:cNvPr>
          <p:cNvSpPr>
            <a:spLocks noGrp="1" noChangeArrowheads="1"/>
          </p:cNvSpPr>
          <p:nvPr>
            <p:ph type="sldNum" sz="quarter" idx="12"/>
          </p:nvPr>
        </p:nvSpPr>
        <p:spPr>
          <a:ln/>
        </p:spPr>
        <p:txBody>
          <a:bodyPr/>
          <a:lstStyle>
            <a:lvl1pPr>
              <a:defRPr/>
            </a:lvl1pPr>
          </a:lstStyle>
          <a:p>
            <a:fld id="{5D9E6AE5-0BEC-4BA0-B46E-A7ABBC0070C9}" type="slidenum">
              <a:rPr lang="en-US" altLang="en-US"/>
              <a:pPr/>
              <a:t>‹N°›</a:t>
            </a:fld>
            <a:endParaRPr lang="en-US" altLang="en-US"/>
          </a:p>
        </p:txBody>
      </p:sp>
    </p:spTree>
    <p:extLst>
      <p:ext uri="{BB962C8B-B14F-4D97-AF65-F5344CB8AC3E}">
        <p14:creationId xmlns:p14="http://schemas.microsoft.com/office/powerpoint/2010/main" val="1465007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5724ADE-3338-E6AB-21C6-4DBBB4A9736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2B8A683-7E4E-A639-B2E4-EA6CA34E57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72B212C-F1FD-DD4A-06FA-F3F65A303433}"/>
              </a:ext>
            </a:extLst>
          </p:cNvPr>
          <p:cNvSpPr>
            <a:spLocks noGrp="1" noChangeArrowheads="1"/>
          </p:cNvSpPr>
          <p:nvPr>
            <p:ph type="sldNum" sz="quarter" idx="12"/>
          </p:nvPr>
        </p:nvSpPr>
        <p:spPr>
          <a:ln/>
        </p:spPr>
        <p:txBody>
          <a:bodyPr/>
          <a:lstStyle>
            <a:lvl1pPr>
              <a:defRPr/>
            </a:lvl1pPr>
          </a:lstStyle>
          <a:p>
            <a:fld id="{522BD51C-1857-44E7-AE83-7DCE3555B18E}" type="slidenum">
              <a:rPr lang="en-US" altLang="en-US"/>
              <a:pPr/>
              <a:t>‹N°›</a:t>
            </a:fld>
            <a:endParaRPr lang="en-US" altLang="en-US"/>
          </a:p>
        </p:txBody>
      </p:sp>
    </p:spTree>
    <p:extLst>
      <p:ext uri="{BB962C8B-B14F-4D97-AF65-F5344CB8AC3E}">
        <p14:creationId xmlns:p14="http://schemas.microsoft.com/office/powerpoint/2010/main" val="236115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1CBE8ED-3872-5920-0DFA-EC8CBC52548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E9888D7-7B6E-115A-61BB-3AB905BA52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72C1CA7-22BD-8750-6DDB-8C84052E7071}"/>
              </a:ext>
            </a:extLst>
          </p:cNvPr>
          <p:cNvSpPr>
            <a:spLocks noGrp="1" noChangeArrowheads="1"/>
          </p:cNvSpPr>
          <p:nvPr>
            <p:ph type="sldNum" sz="quarter" idx="12"/>
          </p:nvPr>
        </p:nvSpPr>
        <p:spPr>
          <a:ln/>
        </p:spPr>
        <p:txBody>
          <a:bodyPr/>
          <a:lstStyle>
            <a:lvl1pPr>
              <a:defRPr/>
            </a:lvl1pPr>
          </a:lstStyle>
          <a:p>
            <a:fld id="{2F5C0874-5A4C-4294-B11A-96C7ED217E73}" type="slidenum">
              <a:rPr lang="en-US" altLang="en-US"/>
              <a:pPr/>
              <a:t>‹N°›</a:t>
            </a:fld>
            <a:endParaRPr lang="en-US" altLang="en-US"/>
          </a:p>
        </p:txBody>
      </p:sp>
    </p:spTree>
    <p:extLst>
      <p:ext uri="{BB962C8B-B14F-4D97-AF65-F5344CB8AC3E}">
        <p14:creationId xmlns:p14="http://schemas.microsoft.com/office/powerpoint/2010/main" val="148087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4BC439-A0BD-8C52-BF90-70F57774E1B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3032989-1F0C-543C-7BF2-222DB301EC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3177A05-1FC5-18B5-C64B-8C743772D890}"/>
              </a:ext>
            </a:extLst>
          </p:cNvPr>
          <p:cNvSpPr>
            <a:spLocks noGrp="1" noChangeArrowheads="1"/>
          </p:cNvSpPr>
          <p:nvPr>
            <p:ph type="sldNum" sz="quarter" idx="12"/>
          </p:nvPr>
        </p:nvSpPr>
        <p:spPr>
          <a:ln/>
        </p:spPr>
        <p:txBody>
          <a:bodyPr/>
          <a:lstStyle>
            <a:lvl1pPr>
              <a:defRPr/>
            </a:lvl1pPr>
          </a:lstStyle>
          <a:p>
            <a:fld id="{3643F299-92AC-49A0-9C5A-1D6AE7AAF23E}" type="slidenum">
              <a:rPr lang="en-US" altLang="en-US"/>
              <a:pPr/>
              <a:t>‹N°›</a:t>
            </a:fld>
            <a:endParaRPr lang="en-US" altLang="en-US"/>
          </a:p>
        </p:txBody>
      </p:sp>
    </p:spTree>
    <p:extLst>
      <p:ext uri="{BB962C8B-B14F-4D97-AF65-F5344CB8AC3E}">
        <p14:creationId xmlns:p14="http://schemas.microsoft.com/office/powerpoint/2010/main" val="264630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CE6338D-B396-D791-271C-2EC6F89E6A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4F9E7B-B65D-EFE7-79B5-3B6CFA2B5F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56DA2EB-70C8-F55B-9EEF-9BCD0B45CFF9}"/>
              </a:ext>
            </a:extLst>
          </p:cNvPr>
          <p:cNvSpPr>
            <a:spLocks noGrp="1" noChangeArrowheads="1"/>
          </p:cNvSpPr>
          <p:nvPr>
            <p:ph type="sldNum" sz="quarter" idx="12"/>
          </p:nvPr>
        </p:nvSpPr>
        <p:spPr>
          <a:ln/>
        </p:spPr>
        <p:txBody>
          <a:bodyPr/>
          <a:lstStyle>
            <a:lvl1pPr>
              <a:defRPr/>
            </a:lvl1pPr>
          </a:lstStyle>
          <a:p>
            <a:fld id="{DF0E95A4-75C1-4767-93DB-857F48715AF1}" type="slidenum">
              <a:rPr lang="en-US" altLang="en-US"/>
              <a:pPr/>
              <a:t>‹N°›</a:t>
            </a:fld>
            <a:endParaRPr lang="en-US" altLang="en-US"/>
          </a:p>
        </p:txBody>
      </p:sp>
    </p:spTree>
    <p:extLst>
      <p:ext uri="{BB962C8B-B14F-4D97-AF65-F5344CB8AC3E}">
        <p14:creationId xmlns:p14="http://schemas.microsoft.com/office/powerpoint/2010/main" val="427104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1B7D7C0-0E3B-3119-A5FD-C398C42A47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33DB75C-74BC-DC03-C927-97B870333F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252529D-62B8-C599-C5E4-98F3550BCF91}"/>
              </a:ext>
            </a:extLst>
          </p:cNvPr>
          <p:cNvSpPr>
            <a:spLocks noGrp="1" noChangeArrowheads="1"/>
          </p:cNvSpPr>
          <p:nvPr>
            <p:ph type="sldNum" sz="quarter" idx="12"/>
          </p:nvPr>
        </p:nvSpPr>
        <p:spPr>
          <a:ln/>
        </p:spPr>
        <p:txBody>
          <a:bodyPr/>
          <a:lstStyle>
            <a:lvl1pPr>
              <a:defRPr/>
            </a:lvl1pPr>
          </a:lstStyle>
          <a:p>
            <a:fld id="{C1431AC0-104E-4823-A96A-D55068D6AE25}" type="slidenum">
              <a:rPr lang="en-US" altLang="en-US"/>
              <a:pPr/>
              <a:t>‹N°›</a:t>
            </a:fld>
            <a:endParaRPr lang="en-US" altLang="en-US"/>
          </a:p>
        </p:txBody>
      </p:sp>
    </p:spTree>
    <p:extLst>
      <p:ext uri="{BB962C8B-B14F-4D97-AF65-F5344CB8AC3E}">
        <p14:creationId xmlns:p14="http://schemas.microsoft.com/office/powerpoint/2010/main" val="3641493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EB4"/>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7577E88-1904-8363-10F0-A243BE8E7185}"/>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Rectangle 3">
            <a:extLst>
              <a:ext uri="{FF2B5EF4-FFF2-40B4-BE49-F238E27FC236}">
                <a16:creationId xmlns:a16="http://schemas.microsoft.com/office/drawing/2014/main" id="{582FD029-B4C8-01E1-6673-3AB5B554A59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de texte principaux</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1028" name="Rectangle 4">
            <a:extLst>
              <a:ext uri="{FF2B5EF4-FFF2-40B4-BE49-F238E27FC236}">
                <a16:creationId xmlns:a16="http://schemas.microsoft.com/office/drawing/2014/main" id="{254FFC75-2AEC-8436-94D1-C0F5C49328C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a:p>
        </p:txBody>
      </p:sp>
      <p:sp>
        <p:nvSpPr>
          <p:cNvPr id="1029" name="Rectangle 5">
            <a:extLst>
              <a:ext uri="{FF2B5EF4-FFF2-40B4-BE49-F238E27FC236}">
                <a16:creationId xmlns:a16="http://schemas.microsoft.com/office/drawing/2014/main" id="{2C2C08D9-E5B5-7C30-C0E5-E6B6DD6CC5F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a:p>
        </p:txBody>
      </p:sp>
      <p:sp>
        <p:nvSpPr>
          <p:cNvPr id="1030" name="Rectangle 6">
            <a:extLst>
              <a:ext uri="{FF2B5EF4-FFF2-40B4-BE49-F238E27FC236}">
                <a16:creationId xmlns:a16="http://schemas.microsoft.com/office/drawing/2014/main" id="{8B315AAF-1791-9916-D056-016D1F1283C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0A3FF96-DC44-48EB-B0EC-B60211932C7A}" type="slidenum">
              <a:rPr lang="en-US" altLang="en-US"/>
              <a:t>‹N°›</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25.emf"/><Relationship Id="rId5" Type="http://schemas.openxmlformats.org/officeDocument/2006/relationships/oleObject" Target="../embeddings/oleObject9.bin"/><Relationship Id="rId4" Type="http://schemas.openxmlformats.org/officeDocument/2006/relationships/image" Target="../media/image24.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DAE1DF9-FA2B-3C7C-383A-D0125B6B0A99}"/>
              </a:ext>
            </a:extLst>
          </p:cNvPr>
          <p:cNvSpPr>
            <a:spLocks noGrp="1" noChangeArrowheads="1"/>
          </p:cNvSpPr>
          <p:nvPr>
            <p:ph type="ctrTitle"/>
          </p:nvPr>
        </p:nvSpPr>
        <p:spPr>
          <a:xfrm>
            <a:off x="381000" y="1066800"/>
            <a:ext cx="8305800" cy="1470025"/>
          </a:xfrm>
        </p:spPr>
        <p:txBody>
          <a:bodyPr/>
          <a:lstStyle/>
          <a:p>
            <a:pPr eaLnBrk="1" hangingPunct="1"/>
            <a:r>
              <a:rPr lang="en-US" altLang="en-US" sz="4000" b="1" dirty="0"/>
              <a:t>Sensibilité au </a:t>
            </a:r>
            <a:r>
              <a:rPr lang="en-US" altLang="en-US" sz="4000" b="1" dirty="0" err="1"/>
              <a:t>Traitement</a:t>
            </a:r>
            <a:r>
              <a:rPr lang="en-US" altLang="en-US" sz="4000" b="1" dirty="0"/>
              <a:t> </a:t>
            </a:r>
            <a:r>
              <a:rPr lang="en-US" altLang="en-US" sz="4000" b="1" dirty="0" err="1"/>
              <a:t>Sensoriel</a:t>
            </a:r>
            <a:r>
              <a:rPr lang="en-US" altLang="en-US" sz="4000" b="1" dirty="0"/>
              <a:t> :  Revue de la recherche</a:t>
            </a:r>
          </a:p>
        </p:txBody>
      </p:sp>
      <p:sp>
        <p:nvSpPr>
          <p:cNvPr id="2051" name="Rectangle 3">
            <a:extLst>
              <a:ext uri="{FF2B5EF4-FFF2-40B4-BE49-F238E27FC236}">
                <a16:creationId xmlns:a16="http://schemas.microsoft.com/office/drawing/2014/main" id="{2E2B5102-4A70-AB80-2488-92293F42F3BB}"/>
              </a:ext>
            </a:extLst>
          </p:cNvPr>
          <p:cNvSpPr>
            <a:spLocks noGrp="1" noChangeArrowheads="1"/>
          </p:cNvSpPr>
          <p:nvPr>
            <p:ph type="subTitle" idx="1"/>
          </p:nvPr>
        </p:nvSpPr>
        <p:spPr>
          <a:xfrm>
            <a:off x="304800" y="3200400"/>
            <a:ext cx="8458200" cy="3276600"/>
          </a:xfrm>
        </p:spPr>
        <p:txBody>
          <a:bodyPr/>
          <a:lstStyle/>
          <a:p>
            <a:pPr eaLnBrk="1" hangingPunct="1">
              <a:lnSpc>
                <a:spcPct val="90000"/>
              </a:lnSpc>
            </a:pPr>
            <a:r>
              <a:rPr lang="en-US" altLang="en-US" sz="4000" dirty="0"/>
              <a:t>Elaine N. Aron, Ph.D.</a:t>
            </a:r>
          </a:p>
          <a:p>
            <a:pPr eaLnBrk="1" hangingPunct="1">
              <a:lnSpc>
                <a:spcPct val="90000"/>
              </a:lnSpc>
            </a:pPr>
            <a:endParaRPr lang="en-US" altLang="en-US" sz="2400" dirty="0"/>
          </a:p>
          <a:p>
            <a:pPr eaLnBrk="1" hangingPunct="1">
              <a:lnSpc>
                <a:spcPct val="90000"/>
              </a:lnSpc>
            </a:pPr>
            <a:endParaRPr lang="en-US" altLang="en-US" sz="2400" dirty="0"/>
          </a:p>
          <a:p>
            <a:pPr eaLnBrk="1" hangingPunct="1">
              <a:lnSpc>
                <a:spcPct val="80000"/>
              </a:lnSpc>
            </a:pPr>
            <a:r>
              <a:rPr lang="en-US" altLang="en-US" dirty="0" err="1"/>
              <a:t>Retraite</a:t>
            </a:r>
            <a:r>
              <a:rPr lang="en-US" altLang="en-US" dirty="0"/>
              <a:t> pour </a:t>
            </a:r>
            <a:r>
              <a:rPr lang="en-US" altLang="en-US" dirty="0" err="1"/>
              <a:t>thérapeutes</a:t>
            </a:r>
            <a:r>
              <a:rPr lang="en-US" altLang="en-US" dirty="0"/>
              <a:t> de haute </a:t>
            </a:r>
            <a:r>
              <a:rPr lang="en-US" altLang="en-US" dirty="0" err="1"/>
              <a:t>sensibilité</a:t>
            </a:r>
            <a:endParaRPr lang="en-US" altLang="en-US" dirty="0"/>
          </a:p>
          <a:p>
            <a:pPr eaLnBrk="1" hangingPunct="1">
              <a:lnSpc>
                <a:spcPct val="80000"/>
              </a:lnSpc>
            </a:pPr>
            <a:endParaRPr lang="en-US" altLang="en-US" sz="2400"/>
          </a:p>
          <a:p>
            <a:pPr eaLnBrk="1" hangingPunct="1">
              <a:lnSpc>
                <a:spcPct val="80000"/>
              </a:lnSpc>
            </a:pPr>
            <a:r>
              <a:rPr lang="en-US" altLang="en-US" sz="2400"/>
              <a:t>6 </a:t>
            </a:r>
            <a:r>
              <a:rPr lang="en-US" altLang="en-US" sz="2400" dirty="0" err="1"/>
              <a:t>juillet</a:t>
            </a:r>
            <a:r>
              <a:rPr lang="en-US" altLang="en-US" sz="2400" dirty="0"/>
              <a:t> 2018</a:t>
            </a:r>
          </a:p>
          <a:p>
            <a:pPr eaLnBrk="1" hangingPunct="1">
              <a:lnSpc>
                <a:spcPct val="90000"/>
              </a:lnSpc>
            </a:pPr>
            <a:endParaRPr lang="en-US" alt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281519A-FCC0-2B86-2037-6EA6451D5B37}"/>
              </a:ext>
            </a:extLst>
          </p:cNvPr>
          <p:cNvSpPr>
            <a:spLocks noGrp="1"/>
          </p:cNvSpPr>
          <p:nvPr>
            <p:ph type="title"/>
          </p:nvPr>
        </p:nvSpPr>
        <p:spPr>
          <a:xfrm>
            <a:off x="152400" y="685800"/>
            <a:ext cx="8229600" cy="1143000"/>
          </a:xfrm>
        </p:spPr>
        <p:txBody>
          <a:bodyPr/>
          <a:lstStyle/>
          <a:p>
            <a:r>
              <a:rPr lang="en-US" altLang="en-US" sz="3600"/>
              <a:t>Étude sur l'élaboration de l'échelle HSP </a:t>
            </a:r>
            <a:br>
              <a:rPr lang="en-US" altLang="en-US" sz="3200"/>
            </a:br>
            <a:r>
              <a:rPr lang="en-US" altLang="en-US" sz="2400"/>
              <a:t>(« SPS et sa relation avec I et N » ; Aron &amp; Aron, 1997)</a:t>
            </a:r>
            <a:br>
              <a:rPr lang="en-US" altLang="en-US"/>
            </a:br>
            <a:endParaRPr lang="en-US" altLang="en-US"/>
          </a:p>
        </p:txBody>
      </p:sp>
      <p:sp>
        <p:nvSpPr>
          <p:cNvPr id="12291" name="Content Placeholder 2">
            <a:extLst>
              <a:ext uri="{FF2B5EF4-FFF2-40B4-BE49-F238E27FC236}">
                <a16:creationId xmlns:a16="http://schemas.microsoft.com/office/drawing/2014/main" id="{09CE9427-B3E1-0FDC-9B26-3C87EA168762}"/>
              </a:ext>
            </a:extLst>
          </p:cNvPr>
          <p:cNvSpPr>
            <a:spLocks noGrp="1"/>
          </p:cNvSpPr>
          <p:nvPr>
            <p:ph idx="1"/>
          </p:nvPr>
        </p:nvSpPr>
        <p:spPr>
          <a:xfrm>
            <a:off x="228600" y="1752600"/>
            <a:ext cx="8686800" cy="4525963"/>
          </a:xfrm>
        </p:spPr>
        <p:txBody>
          <a:bodyPr/>
          <a:lstStyle/>
          <a:p>
            <a:pPr>
              <a:buFontTx/>
              <a:buNone/>
            </a:pPr>
            <a:r>
              <a:rPr lang="en-US" altLang="en-US" sz="2000"/>
              <a:t>7 études, N total = 1342 (principalement des échantillons d'étudiants ; les entretiens et les numéros composés au hasard provenaient d'échantillons communautaires)</a:t>
            </a:r>
          </a:p>
          <a:p>
            <a:pPr>
              <a:buFontTx/>
              <a:buNone/>
            </a:pPr>
            <a:endParaRPr lang="en-US" altLang="en-US" sz="2000"/>
          </a:p>
          <a:p>
            <a:pPr>
              <a:buFontTx/>
              <a:buNone/>
            </a:pPr>
            <a:r>
              <a:rPr lang="en-US" altLang="en-US" sz="2000"/>
              <a:t>Entretiens, 39 (18-66 ans, environ 4 par décennie).</a:t>
            </a:r>
          </a:p>
          <a:p>
            <a:pPr>
              <a:buFontTx/>
              <a:buNone/>
            </a:pPr>
            <a:endParaRPr lang="en-US" altLang="en-US" sz="2000"/>
          </a:p>
          <a:p>
            <a:pPr>
              <a:buFontTx/>
              <a:buNone/>
            </a:pPr>
            <a:r>
              <a:rPr lang="en-US" altLang="en-US" sz="2000"/>
              <a:t>Création d'une première échelle, puis réduction du nombre d'items pour obtenir un meilleur alpha</a:t>
            </a:r>
          </a:p>
          <a:p>
            <a:pPr>
              <a:buFontTx/>
              <a:buNone/>
            </a:pPr>
            <a:endParaRPr lang="en-US" altLang="en-US" sz="2000"/>
          </a:p>
          <a:p>
            <a:pPr>
              <a:buFontTx/>
              <a:buNone/>
            </a:pPr>
            <a:r>
              <a:rPr lang="en-US" altLang="en-US" sz="2000"/>
              <a:t>Comparaison avec diverses échelles, y compris Big Five, et détermination qu'il ne s'agissait pas simplement de névrosisme ou d'introversion (à l'aide de 4 mesures différentes de I-E, la corrélation était modérée)</a:t>
            </a:r>
          </a:p>
          <a:p>
            <a:pPr>
              <a:buFontTx/>
              <a:buNone/>
            </a:pPr>
            <a:r>
              <a:rPr lang="en-US" altLang="en-US" sz="2000"/>
              <a:t> </a:t>
            </a:r>
          </a:p>
          <a:p>
            <a:pPr>
              <a:buFontTx/>
              <a:buNone/>
            </a:pPr>
            <a:r>
              <a:rPr lang="en-US" altLang="en-US" sz="2000"/>
              <a:t>Le Big Five n'a pas permis d'expliquer 71 % de la variance des scores de l'échelle HSP</a:t>
            </a:r>
          </a:p>
          <a:p>
            <a:pPr>
              <a:buFontTx/>
              <a:buNone/>
            </a:pPr>
            <a:endParaRPr lang="en-US" altLang="en-US" sz="2000"/>
          </a:p>
          <a:p>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23DC9BE-56F9-403A-EEBB-6119346AB73C}"/>
              </a:ext>
            </a:extLst>
          </p:cNvPr>
          <p:cNvSpPr>
            <a:spLocks noGrp="1" noChangeArrowheads="1"/>
          </p:cNvSpPr>
          <p:nvPr>
            <p:ph type="title"/>
          </p:nvPr>
        </p:nvSpPr>
        <p:spPr>
          <a:xfrm>
            <a:off x="0" y="304800"/>
            <a:ext cx="9144000" cy="1066800"/>
          </a:xfrm>
        </p:spPr>
        <p:txBody>
          <a:bodyPr/>
          <a:lstStyle/>
          <a:p>
            <a:pPr eaLnBrk="1" hangingPunct="1"/>
            <a:r>
              <a:rPr lang="en-US" altLang="en-US" sz="4000" b="1"/>
              <a:t>Différence par rapport à l'introversion et au névrosisme </a:t>
            </a:r>
            <a:r>
              <a:rPr lang="en-US" altLang="en-US" sz="2000"/>
              <a:t>(Aron &amp; Aron </a:t>
            </a:r>
            <a:r>
              <a:rPr lang="en-US" altLang="en-US" sz="2000" i="1"/>
              <a:t>JPSP</a:t>
            </a:r>
            <a:r>
              <a:rPr lang="en-US" altLang="en-US" sz="2000"/>
              <a:t>, 1997, étude 2)</a:t>
            </a:r>
          </a:p>
        </p:txBody>
      </p:sp>
      <p:sp>
        <p:nvSpPr>
          <p:cNvPr id="17411" name="Rectangle 3">
            <a:extLst>
              <a:ext uri="{FF2B5EF4-FFF2-40B4-BE49-F238E27FC236}">
                <a16:creationId xmlns:a16="http://schemas.microsoft.com/office/drawing/2014/main" id="{7587B202-BE39-8635-551A-21F9A796DEB3}"/>
              </a:ext>
            </a:extLst>
          </p:cNvPr>
          <p:cNvSpPr>
            <a:spLocks noGrp="1" noChangeArrowheads="1"/>
          </p:cNvSpPr>
          <p:nvPr>
            <p:ph type="body" idx="1"/>
          </p:nvPr>
        </p:nvSpPr>
        <p:spPr>
          <a:xfrm>
            <a:off x="304800" y="1828800"/>
            <a:ext cx="8839200" cy="5257800"/>
          </a:xfrm>
        </p:spPr>
        <p:txBody>
          <a:bodyPr/>
          <a:lstStyle/>
          <a:p>
            <a:pPr marL="0" indent="0" defTabSz="1196975" eaLnBrk="1" hangingPunct="1">
              <a:spcBef>
                <a:spcPts val="0"/>
              </a:spcBef>
              <a:buFontTx/>
              <a:buNone/>
              <a:defRPr/>
            </a:pPr>
            <a:r>
              <a:rPr lang="en-US" altLang="en-US" sz="2000" b="1" dirty="0"/>
              <a:t>			  	                Corrélations partielles </a:t>
            </a:r>
          </a:p>
          <a:p>
            <a:pPr marL="0" indent="0" defTabSz="1196975" eaLnBrk="1" hangingPunct="1">
              <a:spcBef>
                <a:spcPts val="0"/>
              </a:spcBef>
              <a:buFontTx/>
              <a:buNone/>
              <a:defRPr/>
            </a:pPr>
            <a:r>
              <a:rPr lang="en-US" altLang="en-US" dirty="0"/>
              <a:t>			   Directes </a:t>
            </a:r>
            <a:r>
              <a:rPr lang="en-US" altLang="en-US" sz="2000" i="1" dirty="0"/>
              <a:t>                   HSP </a:t>
            </a:r>
            <a:r>
              <a:rPr lang="en-US" altLang="en-US" sz="2000" dirty="0"/>
              <a:t>      I&amp;N</a:t>
            </a:r>
            <a:endParaRPr lang="en-US" altLang="en-US" sz="2000" b="1" i="1" u="sng" dirty="0"/>
          </a:p>
          <a:p>
            <a:pPr defTabSz="1196975" eaLnBrk="1" hangingPunct="1">
              <a:buFontTx/>
              <a:buNone/>
              <a:defRPr/>
            </a:pPr>
            <a:r>
              <a:rPr lang="en-US" altLang="en-US" sz="2000" b="1" u="sng" dirty="0"/>
              <a:t>				  Corrélations </a:t>
            </a:r>
            <a:r>
              <a:rPr lang="en-US" altLang="en-US" sz="2000" dirty="0"/>
              <a:t>   contrôle </a:t>
            </a:r>
            <a:r>
              <a:rPr lang="en-US" altLang="en-US" sz="2000" dirty="0" err="1"/>
              <a:t>contrôle </a:t>
            </a:r>
            <a:r>
              <a:rPr lang="en-US" altLang="en-US" sz="2000" dirty="0"/>
              <a:t>              HSP         I </a:t>
            </a:r>
            <a:r>
              <a:rPr lang="en-US" altLang="en-US" sz="2000" u="sng" dirty="0"/>
              <a:t>&amp; N </a:t>
            </a:r>
            <a:r>
              <a:rPr lang="en-US" altLang="en-US" sz="2000" dirty="0"/>
              <a:t>           pour </a:t>
            </a:r>
            <a:r>
              <a:rPr lang="en-US" altLang="en-US" sz="2000" u="sng" dirty="0"/>
              <a:t>I&amp;N </a:t>
            </a:r>
            <a:r>
              <a:rPr lang="en-US" altLang="en-US" sz="2000" dirty="0"/>
              <a:t>     pour </a:t>
            </a:r>
            <a:r>
              <a:rPr lang="en-US" altLang="en-US" sz="2000" u="sng" dirty="0"/>
              <a:t>HSP</a:t>
            </a:r>
            <a:endParaRPr lang="en-US" altLang="en-US" sz="2400" u="sng" dirty="0"/>
          </a:p>
          <a:p>
            <a:pPr defTabSz="1196975" eaLnBrk="1" hangingPunct="1">
              <a:buFontTx/>
              <a:buNone/>
              <a:defRPr/>
            </a:pPr>
            <a:r>
              <a:rPr lang="en-US" altLang="en-US" sz="2800" dirty="0">
                <a:solidFill>
                  <a:srgbClr val="FF0066"/>
                </a:solidFill>
              </a:rPr>
              <a:t>  Sensibilité à la lumière du jour    .32**    .27**       .</a:t>
            </a:r>
            <a:r>
              <a:rPr lang="en-US" altLang="en-US" sz="2800" b="1" dirty="0">
                <a:solidFill>
                  <a:srgbClr val="FF0066"/>
                </a:solidFill>
              </a:rPr>
              <a:t>26**      .12</a:t>
            </a:r>
          </a:p>
          <a:p>
            <a:pPr defTabSz="1196975" eaLnBrk="1" hangingPunct="1">
              <a:buFontTx/>
              <a:buNone/>
              <a:defRPr/>
            </a:pPr>
            <a:r>
              <a:rPr lang="en-US" altLang="en-US" sz="2800" dirty="0">
                <a:solidFill>
                  <a:srgbClr val="FF0066"/>
                </a:solidFill>
              </a:rPr>
              <a:t>  Sensibilité à l'alcool    .39**    .24**       .</a:t>
            </a:r>
            <a:r>
              <a:rPr lang="en-US" altLang="en-US" sz="2800" b="1" dirty="0">
                <a:solidFill>
                  <a:srgbClr val="FF0066"/>
                </a:solidFill>
              </a:rPr>
              <a:t>36**      .09</a:t>
            </a:r>
          </a:p>
          <a:p>
            <a:pPr defTabSz="1196975" eaLnBrk="1" hangingPunct="1">
              <a:buFontTx/>
              <a:buNone/>
              <a:defRPr/>
            </a:pPr>
            <a:r>
              <a:rPr lang="en-US" altLang="en-US" sz="2800" dirty="0">
                <a:solidFill>
                  <a:srgbClr val="FF0066"/>
                </a:solidFill>
              </a:rPr>
              <a:t> </a:t>
            </a:r>
            <a:endParaRPr lang="en-US" altLang="en-US" sz="2800" dirty="0"/>
          </a:p>
          <a:p>
            <a:pPr defTabSz="1196975" eaLnBrk="1" hangingPunct="1">
              <a:buFontTx/>
              <a:buNone/>
              <a:defRPr/>
            </a:pPr>
            <a:r>
              <a:rPr lang="en-US" altLang="en-US" sz="2800" dirty="0">
                <a:solidFill>
                  <a:schemeClr val="accent2"/>
                </a:solidFill>
              </a:rPr>
              <a:t>  Temps passé seul        .22**    .32**       .</a:t>
            </a:r>
            <a:r>
              <a:rPr lang="en-US" altLang="en-US" sz="2800" b="1" dirty="0">
                <a:solidFill>
                  <a:schemeClr val="accent2"/>
                </a:solidFill>
              </a:rPr>
              <a:t>02       .29**</a:t>
            </a:r>
          </a:p>
          <a:p>
            <a:pPr defTabSz="1196975" eaLnBrk="1" hangingPunct="1">
              <a:buFontTx/>
              <a:buNone/>
              <a:defRPr/>
            </a:pPr>
            <a:r>
              <a:rPr lang="en-US" altLang="en-US" sz="2800" dirty="0">
                <a:solidFill>
                  <a:schemeClr val="accent2"/>
                </a:solidFill>
              </a:rPr>
              <a:t>  Émotions fortes     .28**    .38**        .</a:t>
            </a:r>
            <a:r>
              <a:rPr lang="en-US" altLang="en-US" sz="2800" b="1" dirty="0">
                <a:solidFill>
                  <a:schemeClr val="accent2"/>
                </a:solidFill>
              </a:rPr>
              <a:t>11         .28**</a:t>
            </a:r>
          </a:p>
          <a:p>
            <a:pPr defTabSz="1196975" eaLnBrk="1" hangingPunct="1">
              <a:buFontTx/>
              <a:buNone/>
              <a:defRPr/>
            </a:pPr>
            <a:endParaRPr lang="en-US" altLang="en-US" sz="2800" b="1" dirty="0">
              <a:solidFill>
                <a:schemeClr val="accen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a:extLst>
              <a:ext uri="{FF2B5EF4-FFF2-40B4-BE49-F238E27FC236}">
                <a16:creationId xmlns:a16="http://schemas.microsoft.com/office/drawing/2014/main" id="{A8ABFE38-CAFF-ACB3-C346-55535232000F}"/>
              </a:ext>
            </a:extLst>
          </p:cNvPr>
          <p:cNvSpPr>
            <a:spLocks noGrp="1"/>
          </p:cNvSpPr>
          <p:nvPr>
            <p:ph type="title"/>
          </p:nvPr>
        </p:nvSpPr>
        <p:spPr>
          <a:xfrm>
            <a:off x="457200" y="381000"/>
            <a:ext cx="8229600" cy="1143000"/>
          </a:xfrm>
        </p:spPr>
        <p:txBody>
          <a:bodyPr/>
          <a:lstStyle/>
          <a:p>
            <a:r>
              <a:rPr lang="en-US" altLang="en-US" sz="4000" b="1"/>
              <a:t>Nouveaux développements de l'échelle HSP : trois facteurs ou un seul ?</a:t>
            </a:r>
            <a:br>
              <a:rPr lang="en-US" altLang="en-US" sz="4000"/>
            </a:br>
            <a:endParaRPr lang="en-US" altLang="en-US" sz="4000"/>
          </a:p>
        </p:txBody>
      </p:sp>
      <p:sp>
        <p:nvSpPr>
          <p:cNvPr id="14339" name="Content Placeholder 3">
            <a:extLst>
              <a:ext uri="{FF2B5EF4-FFF2-40B4-BE49-F238E27FC236}">
                <a16:creationId xmlns:a16="http://schemas.microsoft.com/office/drawing/2014/main" id="{885A0095-7E07-5F29-CCA4-B9E9EA5E31F6}"/>
              </a:ext>
            </a:extLst>
          </p:cNvPr>
          <p:cNvSpPr>
            <a:spLocks noGrp="1"/>
          </p:cNvSpPr>
          <p:nvPr>
            <p:ph idx="1"/>
          </p:nvPr>
        </p:nvSpPr>
        <p:spPr>
          <a:xfrm>
            <a:off x="0" y="1371600"/>
            <a:ext cx="9144000" cy="4876800"/>
          </a:xfrm>
        </p:spPr>
        <p:txBody>
          <a:bodyPr/>
          <a:lstStyle/>
          <a:p>
            <a:pPr>
              <a:buFontTx/>
              <a:buNone/>
            </a:pPr>
            <a:r>
              <a:rPr lang="en-US" altLang="en-US" sz="2800" b="1"/>
              <a:t>  Trois sous-facteurs ont été identifiés (par </a:t>
            </a:r>
            <a:r>
              <a:rPr lang="en-US" altLang="en-US" sz="1800"/>
              <a:t>exemple, Smolewska, et al., 2006).</a:t>
            </a:r>
            <a:br>
              <a:rPr lang="en-US" altLang="en-US" sz="2000"/>
            </a:br>
            <a:endParaRPr lang="en-US" altLang="en-US" sz="2000"/>
          </a:p>
          <a:p>
            <a:pPr lvl="2"/>
            <a:r>
              <a:rPr lang="en-US" altLang="en-US" b="1"/>
              <a:t>EOE : facilité d'excitation (par exemple, « ... les changements dans votre vie vous bouleversent »)</a:t>
            </a:r>
          </a:p>
          <a:p>
            <a:pPr lvl="2"/>
            <a:endParaRPr lang="en-US" altLang="en-US"/>
          </a:p>
          <a:p>
            <a:pPr lvl="2"/>
            <a:r>
              <a:rPr lang="en-US" altLang="en-US" b="1"/>
              <a:t>LST : seuil sensoriel bas (par exemple, « ... mis mal à l'aise par les bruits forts »)</a:t>
            </a:r>
          </a:p>
          <a:p>
            <a:pPr lvl="2"/>
            <a:endParaRPr lang="en-US" altLang="en-US"/>
          </a:p>
          <a:p>
            <a:pPr lvl="2"/>
            <a:r>
              <a:rPr lang="en-US" altLang="en-US" b="1"/>
              <a:t>AES : Sensibilité esthétique (par exemple, « ... conscient des subtilités de votre environnement ») (les items AES sont pour la plupart formulés de manière positive, reflétant la profondeur du traitement)</a:t>
            </a:r>
            <a:br>
              <a:rPr lang="en-US" altLang="en-US"/>
            </a:br>
            <a:br>
              <a:rPr lang="en-US" altLang="en-US"/>
            </a:br>
            <a:endParaRPr lang="en-US" altLang="en-US" sz="2800"/>
          </a:p>
          <a:p>
            <a:pPr>
              <a:buFontTx/>
              <a:buNone/>
            </a:pPr>
            <a:r>
              <a:rPr lang="en-US" altLang="en-US" b="1"/>
              <a:t> </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28312F3-B85C-11E1-CEF0-57381C8AE51A}"/>
              </a:ext>
            </a:extLst>
          </p:cNvPr>
          <p:cNvSpPr>
            <a:spLocks noGrp="1"/>
          </p:cNvSpPr>
          <p:nvPr>
            <p:ph type="title"/>
          </p:nvPr>
        </p:nvSpPr>
        <p:spPr/>
        <p:txBody>
          <a:bodyPr/>
          <a:lstStyle/>
          <a:p>
            <a:r>
              <a:rPr lang="en-US" altLang="en-US" sz="4000" b="1"/>
              <a:t>Nouveaux développements de l'échelle HSP</a:t>
            </a:r>
            <a:endParaRPr lang="en-US" altLang="en-US" sz="4000"/>
          </a:p>
        </p:txBody>
      </p:sp>
      <p:sp>
        <p:nvSpPr>
          <p:cNvPr id="15363" name="Text Placeholder 2">
            <a:extLst>
              <a:ext uri="{FF2B5EF4-FFF2-40B4-BE49-F238E27FC236}">
                <a16:creationId xmlns:a16="http://schemas.microsoft.com/office/drawing/2014/main" id="{601BBA5A-F331-DB9E-9E22-A26966437906}"/>
              </a:ext>
            </a:extLst>
          </p:cNvPr>
          <p:cNvSpPr>
            <a:spLocks noGrp="1"/>
          </p:cNvSpPr>
          <p:nvPr>
            <p:ph type="body" sz="half" idx="1"/>
          </p:nvPr>
        </p:nvSpPr>
        <p:spPr>
          <a:xfrm>
            <a:off x="0" y="1295400"/>
            <a:ext cx="9144000" cy="4876800"/>
          </a:xfrm>
        </p:spPr>
        <p:txBody>
          <a:bodyPr/>
          <a:lstStyle/>
          <a:p>
            <a:r>
              <a:rPr lang="en-US" altLang="en-US" sz="2800"/>
              <a:t>3 sous-facteurs et 1 facteur global, c'est-à-dire </a:t>
            </a:r>
            <a:r>
              <a:rPr lang="en-US" altLang="en-US" sz="2800" b="1"/>
              <a:t>un modèle bifactoriel</a:t>
            </a:r>
            <a:r>
              <a:rPr lang="en-US" altLang="en-US" sz="2800"/>
              <a:t>. Le modèle bifactoriel correspond beaucoup mieux aux données qu'un simple modèle à 3 facteurs. </a:t>
            </a:r>
            <a:r>
              <a:rPr lang="en-US" altLang="en-US" sz="1600"/>
              <a:t>(Lionettie et al, 2018 ; Pluess et al, 2018) </a:t>
            </a:r>
            <a:br>
              <a:rPr lang="en-US" altLang="en-US" sz="1600"/>
            </a:br>
            <a:endParaRPr lang="en-US" altLang="en-US" sz="2000"/>
          </a:p>
          <a:p>
            <a:endParaRPr lang="en-US" altLang="en-US" sz="2800"/>
          </a:p>
        </p:txBody>
      </p:sp>
      <p:pic>
        <p:nvPicPr>
          <p:cNvPr id="15364" name="Content Placeholder 4">
            <a:extLst>
              <a:ext uri="{FF2B5EF4-FFF2-40B4-BE49-F238E27FC236}">
                <a16:creationId xmlns:a16="http://schemas.microsoft.com/office/drawing/2014/main" id="{2E1DA509-4224-2ED5-D54E-EB16095E1FCE}"/>
              </a:ext>
            </a:extLst>
          </p:cNvPr>
          <p:cNvPicPr>
            <a:picLocks noGrp="1"/>
          </p:cNvPicPr>
          <p:nvPr>
            <p:ph sz="half" idx="2"/>
          </p:nvPr>
        </p:nvPicPr>
        <p:blipFill>
          <a:blip r:embed="rId2">
            <a:extLst>
              <a:ext uri="{28A0092B-C50C-407E-A947-70E740481C1C}">
                <a14:useLocalDpi xmlns:a14="http://schemas.microsoft.com/office/drawing/2010/main" val="0"/>
              </a:ext>
            </a:extLst>
          </a:blip>
          <a:srcRect l="16760" t="11539" r="11118" b="65224"/>
          <a:stretch>
            <a:fillRect/>
          </a:stretch>
        </p:blipFill>
        <p:spPr>
          <a:xfrm>
            <a:off x="152400" y="2819400"/>
            <a:ext cx="8763000" cy="3810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2E51C9-0FD5-F324-E751-8E830ACDD178}"/>
              </a:ext>
            </a:extLst>
          </p:cNvPr>
          <p:cNvSpPr>
            <a:spLocks noGrp="1" noChangeArrowheads="1"/>
          </p:cNvSpPr>
          <p:nvPr>
            <p:ph type="title"/>
          </p:nvPr>
        </p:nvSpPr>
        <p:spPr>
          <a:xfrm>
            <a:off x="0" y="274638"/>
            <a:ext cx="8915400" cy="1020762"/>
          </a:xfrm>
        </p:spPr>
        <p:txBody>
          <a:bodyPr/>
          <a:lstStyle/>
          <a:p>
            <a:r>
              <a:rPr lang="en-US" altLang="en-US" sz="3600" b="1" dirty="0">
                <a:solidFill>
                  <a:schemeClr val="tx1"/>
                </a:solidFill>
              </a:rPr>
              <a:t>Nouveaux </a:t>
            </a:r>
            <a:r>
              <a:rPr lang="en-US" altLang="en-US" sz="3600" b="1" dirty="0" err="1">
                <a:solidFill>
                  <a:schemeClr val="tx1"/>
                </a:solidFill>
              </a:rPr>
              <a:t>développements</a:t>
            </a:r>
            <a:r>
              <a:rPr lang="en-US" altLang="en-US" sz="3600" b="1" dirty="0">
                <a:solidFill>
                  <a:schemeClr val="tx1"/>
                </a:solidFill>
              </a:rPr>
              <a:t> de </a:t>
            </a:r>
            <a:r>
              <a:rPr lang="en-US" altLang="en-US" sz="3600" b="1" dirty="0" err="1">
                <a:solidFill>
                  <a:schemeClr val="tx1"/>
                </a:solidFill>
              </a:rPr>
              <a:t>l'échelle</a:t>
            </a:r>
            <a:br>
              <a:rPr lang="en-US" altLang="en-US" sz="3600" b="1" dirty="0">
                <a:solidFill>
                  <a:schemeClr val="tx1"/>
                </a:solidFill>
              </a:rPr>
            </a:br>
            <a:r>
              <a:rPr lang="en-US" altLang="en-US" sz="3600" b="1" dirty="0" err="1">
                <a:solidFill>
                  <a:schemeClr val="tx1"/>
                </a:solidFill>
              </a:rPr>
              <a:t>Catégorie</a:t>
            </a:r>
            <a:r>
              <a:rPr lang="en-US" altLang="en-US" sz="3600" b="1" dirty="0">
                <a:solidFill>
                  <a:schemeClr val="tx1"/>
                </a:solidFill>
              </a:rPr>
              <a:t> </a:t>
            </a:r>
            <a:r>
              <a:rPr lang="en-US" altLang="en-US" sz="3600" b="1" dirty="0" err="1">
                <a:solidFill>
                  <a:schemeClr val="tx1"/>
                </a:solidFill>
              </a:rPr>
              <a:t>ou</a:t>
            </a:r>
            <a:r>
              <a:rPr lang="en-US" altLang="en-US" sz="3600" b="1" dirty="0">
                <a:solidFill>
                  <a:schemeClr val="tx1"/>
                </a:solidFill>
              </a:rPr>
              <a:t> dimension continue ?</a:t>
            </a:r>
            <a:endParaRPr lang="en-US" altLang="en-US" sz="3600" b="1" dirty="0">
              <a:solidFill>
                <a:schemeClr val="tx1"/>
              </a:solidFill>
              <a:latin typeface="Times New Roman" panose="02020603050405020304" pitchFamily="18" charset="0"/>
            </a:endParaRPr>
          </a:p>
        </p:txBody>
      </p:sp>
      <p:sp>
        <p:nvSpPr>
          <p:cNvPr id="23555" name="Rectangle 3">
            <a:extLst>
              <a:ext uri="{FF2B5EF4-FFF2-40B4-BE49-F238E27FC236}">
                <a16:creationId xmlns:a16="http://schemas.microsoft.com/office/drawing/2014/main" id="{20BFE19F-0580-B124-6438-5DC91BB7F5BE}"/>
              </a:ext>
            </a:extLst>
          </p:cNvPr>
          <p:cNvSpPr>
            <a:spLocks noGrp="1" noChangeArrowheads="1"/>
          </p:cNvSpPr>
          <p:nvPr>
            <p:ph type="body" idx="1"/>
          </p:nvPr>
        </p:nvSpPr>
        <p:spPr>
          <a:xfrm>
            <a:off x="0" y="1219200"/>
            <a:ext cx="9144000" cy="5486400"/>
          </a:xfrm>
        </p:spPr>
        <p:txBody>
          <a:bodyPr/>
          <a:lstStyle/>
          <a:p>
            <a:pPr>
              <a:buFontTx/>
              <a:buNone/>
              <a:defRPr/>
            </a:pPr>
            <a:r>
              <a:rPr lang="en-US" sz="2800" dirty="0"/>
              <a:t>	La plupart des traits sont des dimensions continues. </a:t>
            </a:r>
            <a:r>
              <a:rPr lang="en-US" sz="2800" i="1" dirty="0"/>
              <a:t>L'analyse</a:t>
            </a:r>
            <a:r>
              <a:rPr lang="en-US" sz="2800" i="1" dirty="0" err="1"/>
              <a:t> taxométrique </a:t>
            </a:r>
            <a:r>
              <a:rPr lang="en-US" sz="2800" dirty="0"/>
              <a:t>distingue les variables continues des variables catégorielles. À l'aide de cette méthode : </a:t>
            </a:r>
          </a:p>
          <a:p>
            <a:pPr lvl="1">
              <a:buFontTx/>
              <a:buNone/>
              <a:defRPr/>
            </a:pPr>
            <a:r>
              <a:rPr lang="en-US" sz="2400" dirty="0"/>
              <a:t>- </a:t>
            </a:r>
            <a:r>
              <a:rPr lang="en-US" sz="2500" dirty="0"/>
              <a:t>   Woodward et al. (2000) ont constaté que le trait connexe de « réactivité » évalué dans un échantillon de 599 nourrissons âgés de quatre mois était catégoriel, s'appliquant à environ 10 %</a:t>
            </a:r>
          </a:p>
          <a:p>
            <a:pPr lvl="1">
              <a:buFontTx/>
              <a:buChar char="-"/>
              <a:defRPr/>
            </a:pPr>
            <a:r>
              <a:rPr lang="en-US" sz="2500" dirty="0" err="1"/>
              <a:t>Borries </a:t>
            </a:r>
            <a:r>
              <a:rPr lang="en-US" sz="2500" dirty="0"/>
              <a:t>(2012), à l'aide de plusieurs méthodes d'analyse avec l'échelle HSP sur un large échantillon diversifié d'adultes allemands (</a:t>
            </a:r>
            <a:r>
              <a:rPr lang="en-US" sz="2500" i="1" dirty="0"/>
              <a:t>N </a:t>
            </a:r>
            <a:r>
              <a:rPr lang="en-US" sz="2500" dirty="0"/>
              <a:t>= 898, M</a:t>
            </a:r>
            <a:r>
              <a:rPr lang="en-US" sz="2500" baseline="-25000" dirty="0"/>
              <a:t>age</a:t>
            </a:r>
            <a:r>
              <a:rPr lang="en-US" sz="2500" dirty="0"/>
              <a:t> = 36), a conclu que 15 à 20 % d'entre eux étaient des HSP. Conclusion </a:t>
            </a:r>
            <a:r>
              <a:rPr lang="en-US" sz="2500" dirty="0" err="1"/>
              <a:t>de Borries </a:t>
            </a:r>
            <a:r>
              <a:rPr lang="en-US" sz="2500" dirty="0"/>
              <a:t>: </a:t>
            </a:r>
          </a:p>
          <a:p>
            <a:pPr lvl="2">
              <a:buFontTx/>
              <a:buNone/>
              <a:defRPr/>
            </a:pPr>
            <a:r>
              <a:rPr lang="en-US" dirty="0">
                <a:ea typeface="+mn-ea"/>
                <a:cs typeface="+mn-cs"/>
              </a:rPr>
              <a:t>	« Les HSP existent, formant un groupe indépendant de personnes qui se distinguent qualitativement de toutes les autres par leur façon de percevoir et de traiter les stimuli ».</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00697C38-C4B6-EBF8-0E76-064D5938D20D}"/>
              </a:ext>
            </a:extLst>
          </p:cNvPr>
          <p:cNvSpPr>
            <a:spLocks noGrp="1"/>
          </p:cNvSpPr>
          <p:nvPr>
            <p:ph type="title"/>
          </p:nvPr>
        </p:nvSpPr>
        <p:spPr>
          <a:xfrm>
            <a:off x="504825" y="-103188"/>
            <a:ext cx="8229600" cy="1143001"/>
          </a:xfrm>
        </p:spPr>
        <p:txBody>
          <a:bodyPr/>
          <a:lstStyle/>
          <a:p>
            <a:r>
              <a:rPr lang="en-US" altLang="en-US" sz="4000" b="1"/>
              <a:t>Nouveaux développements de l'échelle HSP</a:t>
            </a:r>
            <a:endParaRPr lang="en-US" altLang="en-US" sz="4000"/>
          </a:p>
        </p:txBody>
      </p:sp>
      <p:pic>
        <p:nvPicPr>
          <p:cNvPr id="17411" name="Picture 4">
            <a:extLst>
              <a:ext uri="{FF2B5EF4-FFF2-40B4-BE49-F238E27FC236}">
                <a16:creationId xmlns:a16="http://schemas.microsoft.com/office/drawing/2014/main" id="{DBC8CCA0-5884-1811-4BDB-5F9CC981AB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62213"/>
            <a:ext cx="923925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Content Placeholder 3">
            <a:extLst>
              <a:ext uri="{FF2B5EF4-FFF2-40B4-BE49-F238E27FC236}">
                <a16:creationId xmlns:a16="http://schemas.microsoft.com/office/drawing/2014/main" id="{E1F06F27-23B0-7A4D-0C0D-DE8674FF217B}"/>
              </a:ext>
            </a:extLst>
          </p:cNvPr>
          <p:cNvSpPr>
            <a:spLocks noGrp="1"/>
          </p:cNvSpPr>
          <p:nvPr>
            <p:ph sz="half" idx="2"/>
          </p:nvPr>
        </p:nvSpPr>
        <p:spPr>
          <a:xfrm>
            <a:off x="152400" y="1284288"/>
            <a:ext cx="8991600" cy="1143000"/>
          </a:xfrm>
        </p:spPr>
        <p:txBody>
          <a:bodyPr/>
          <a:lstStyle/>
          <a:p>
            <a:r>
              <a:rPr lang="en-US" altLang="en-US"/>
              <a:t>Trois groupes distincts : sensibilité élevée, moyenne et faible </a:t>
            </a:r>
            <a:r>
              <a:rPr lang="en-US" altLang="en-US" sz="2800"/>
              <a:t>(Pluess et al., 2018 ; Leonetti et al., 2018)</a:t>
            </a:r>
            <a:endParaRPr lang="en-US" altLang="en-US"/>
          </a:p>
          <a:p>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7B96579-BA2F-CDC7-9257-47D4ED8B81DF}"/>
              </a:ext>
            </a:extLst>
          </p:cNvPr>
          <p:cNvSpPr>
            <a:spLocks noGrp="1"/>
          </p:cNvSpPr>
          <p:nvPr>
            <p:ph type="title"/>
          </p:nvPr>
        </p:nvSpPr>
        <p:spPr>
          <a:xfrm>
            <a:off x="504825" y="-103188"/>
            <a:ext cx="8229600" cy="1143001"/>
          </a:xfrm>
        </p:spPr>
        <p:txBody>
          <a:bodyPr/>
          <a:lstStyle/>
          <a:p>
            <a:r>
              <a:rPr lang="en-US" altLang="en-US" sz="4000" b="1"/>
              <a:t>Nouveaux développements de l'échelle HSP</a:t>
            </a:r>
            <a:endParaRPr lang="en-US" altLang="en-US" sz="4000"/>
          </a:p>
        </p:txBody>
      </p:sp>
      <p:sp>
        <p:nvSpPr>
          <p:cNvPr id="18435" name="Content Placeholder 3">
            <a:extLst>
              <a:ext uri="{FF2B5EF4-FFF2-40B4-BE49-F238E27FC236}">
                <a16:creationId xmlns:a16="http://schemas.microsoft.com/office/drawing/2014/main" id="{EF5E031D-BF9B-34CC-539B-0B3770FD413D}"/>
              </a:ext>
            </a:extLst>
          </p:cNvPr>
          <p:cNvSpPr>
            <a:spLocks noGrp="1"/>
          </p:cNvSpPr>
          <p:nvPr>
            <p:ph sz="half" idx="2"/>
          </p:nvPr>
        </p:nvSpPr>
        <p:spPr>
          <a:xfrm>
            <a:off x="152400" y="1039813"/>
            <a:ext cx="8991600" cy="1143000"/>
          </a:xfrm>
        </p:spPr>
        <p:txBody>
          <a:bodyPr/>
          <a:lstStyle/>
          <a:p>
            <a:pPr>
              <a:buFontTx/>
              <a:buNone/>
            </a:pPr>
            <a:r>
              <a:rPr lang="en-US" altLang="en-US"/>
              <a:t>   Échelle à 12 items pour les enfants plus âgés et les adolescents (</a:t>
            </a:r>
            <a:r>
              <a:rPr lang="en-US" altLang="en-US" sz="2400"/>
              <a:t>Pluess et al, 2018)</a:t>
            </a:r>
          </a:p>
          <a:p>
            <a:endParaRPr lang="en-US" altLang="en-US"/>
          </a:p>
        </p:txBody>
      </p:sp>
      <p:pic>
        <p:nvPicPr>
          <p:cNvPr id="18436" name="Picture 5">
            <a:extLst>
              <a:ext uri="{FF2B5EF4-FFF2-40B4-BE49-F238E27FC236}">
                <a16:creationId xmlns:a16="http://schemas.microsoft.com/office/drawing/2014/main" id="{4CC37CE3-1648-D626-EE26-B160E161D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395" t="55380" r="47569" b="13945"/>
          <a:stretch>
            <a:fillRect/>
          </a:stretch>
        </p:blipFill>
        <p:spPr bwMode="auto">
          <a:xfrm>
            <a:off x="166688" y="2209800"/>
            <a:ext cx="856773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ACECECB-6C04-A970-0B89-838D36054472}"/>
              </a:ext>
            </a:extLst>
          </p:cNvPr>
          <p:cNvSpPr>
            <a:spLocks noGrp="1" noChangeArrowheads="1"/>
          </p:cNvSpPr>
          <p:nvPr>
            <p:ph type="title"/>
          </p:nvPr>
        </p:nvSpPr>
        <p:spPr>
          <a:xfrm>
            <a:off x="0" y="533400"/>
            <a:ext cx="8763000" cy="1143000"/>
          </a:xfrm>
        </p:spPr>
        <p:txBody>
          <a:bodyPr/>
          <a:lstStyle/>
          <a:p>
            <a:pPr eaLnBrk="1" hangingPunct="1"/>
            <a:r>
              <a:rPr lang="en-US" altLang="en-US" sz="3600" b="1"/>
              <a:t>Nouveaux développements de l'échelle HSP :  Amélioration de la mesure de la </a:t>
            </a:r>
            <a:br>
              <a:rPr lang="en-US" altLang="en-US" sz="3600" b="1"/>
            </a:br>
            <a:r>
              <a:rPr lang="en-US" altLang="en-US" sz="3600" b="1"/>
              <a:t>profondeur de traitement</a:t>
            </a:r>
            <a:br>
              <a:rPr lang="en-US" altLang="en-US" sz="3600" b="1"/>
            </a:br>
            <a:endParaRPr lang="en-US" altLang="en-US" sz="3600" b="1"/>
          </a:p>
        </p:txBody>
      </p:sp>
      <p:sp>
        <p:nvSpPr>
          <p:cNvPr id="7171" name="Rectangle 3">
            <a:extLst>
              <a:ext uri="{FF2B5EF4-FFF2-40B4-BE49-F238E27FC236}">
                <a16:creationId xmlns:a16="http://schemas.microsoft.com/office/drawing/2014/main" id="{DD892B6F-CCBC-12BD-62E6-C487D0A47F5B}"/>
              </a:ext>
            </a:extLst>
          </p:cNvPr>
          <p:cNvSpPr>
            <a:spLocks noGrp="1" noChangeArrowheads="1"/>
          </p:cNvSpPr>
          <p:nvPr>
            <p:ph idx="1"/>
          </p:nvPr>
        </p:nvSpPr>
        <p:spPr>
          <a:xfrm>
            <a:off x="152400" y="1752600"/>
            <a:ext cx="8839200" cy="4724400"/>
          </a:xfrm>
        </p:spPr>
        <p:txBody>
          <a:bodyPr/>
          <a:lstStyle/>
          <a:p>
            <a:pPr>
              <a:lnSpc>
                <a:spcPct val="90000"/>
              </a:lnSpc>
              <a:defRPr/>
            </a:pPr>
            <a:r>
              <a:rPr lang="en-US" altLang="en-US" b="1" dirty="0"/>
              <a:t>Seuls 4 des 27 éléments concernent quelque peu la profondeur :</a:t>
            </a:r>
          </a:p>
          <a:p>
            <a:pPr lvl="1">
              <a:defRPr/>
            </a:pPr>
            <a:r>
              <a:rPr lang="en-US" sz="2000" dirty="0">
                <a:ea typeface="+mn-ea"/>
                <a:cs typeface="+mn-cs"/>
              </a:rPr>
              <a:t>Avez-vous une vie intérieure riche et complexe ?</a:t>
            </a:r>
          </a:p>
          <a:p>
            <a:pPr lvl="1">
              <a:defRPr/>
            </a:pPr>
            <a:r>
              <a:rPr lang="en-US" sz="2000" dirty="0">
                <a:ea typeface="+mn-ea"/>
                <a:cs typeface="+mn-cs"/>
              </a:rPr>
              <a:t>Êtes-vous profondément ému par les arts ou la musique ?</a:t>
            </a:r>
          </a:p>
          <a:p>
            <a:pPr lvl="1">
              <a:defRPr/>
            </a:pPr>
            <a:r>
              <a:rPr lang="en-US" sz="2000" dirty="0">
                <a:ea typeface="+mn-ea"/>
                <a:cs typeface="+mn-cs"/>
              </a:rPr>
              <a:t>Êtes-vous consciencieux ? </a:t>
            </a:r>
          </a:p>
          <a:p>
            <a:pPr lvl="1">
              <a:defRPr/>
            </a:pPr>
            <a:r>
              <a:rPr lang="en-US" sz="2000" dirty="0">
                <a:ea typeface="+mn-ea"/>
                <a:cs typeface="+mn-cs"/>
              </a:rPr>
              <a:t>Lorsque les gens ne se sentent pas à l'aise dans un environnement physique, avez-vous tendance à savoir ce qu'il faut faire pour le rendre plus confortable (comme changer l'éclairage ou les sièges) ?</a:t>
            </a:r>
          </a:p>
          <a:p>
            <a:pPr marL="457200" lvl="1" indent="0">
              <a:buFontTx/>
              <a:buNone/>
              <a:defRPr/>
            </a:pPr>
            <a:endParaRPr lang="en-US" sz="2000" dirty="0">
              <a:ea typeface="+mn-ea"/>
              <a:cs typeface="+mn-cs"/>
            </a:endParaRPr>
          </a:p>
          <a:p>
            <a:pPr marL="457200" lvl="1" indent="0">
              <a:buFontTx/>
              <a:buNone/>
              <a:defRPr/>
            </a:pPr>
            <a:r>
              <a:rPr lang="en-US" altLang="en-US" sz="2000" dirty="0"/>
              <a:t>Ces quatre éléments font partie du facteur AES à 7 éléments, qui sont tous formulés de manière positive ; le facteur AES est probablement simplement constitué d'éléments positifs. </a:t>
            </a:r>
          </a:p>
          <a:p>
            <a:pPr marL="457200" lvl="1" indent="0">
              <a:buFontTx/>
              <a:buNone/>
              <a:defRPr/>
            </a:pPr>
            <a:r>
              <a:rPr lang="en-US" altLang="en-US" sz="2400" dirty="0"/>
              <a:t>La profondeur du traitement des éléments est actuellement en cours de test.</a:t>
            </a:r>
          </a:p>
          <a:p>
            <a:pPr lvl="1">
              <a:defRPr/>
            </a:pPr>
            <a:endParaRPr lang="en-US" alt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BF0D8C0-6554-3DF7-755F-3FE0EB08A347}"/>
              </a:ext>
            </a:extLst>
          </p:cNvPr>
          <p:cNvSpPr>
            <a:spLocks noGrp="1" noChangeArrowheads="1"/>
          </p:cNvSpPr>
          <p:nvPr>
            <p:ph type="title"/>
          </p:nvPr>
        </p:nvSpPr>
        <p:spPr/>
        <p:txBody>
          <a:bodyPr/>
          <a:lstStyle/>
          <a:p>
            <a:pPr eaLnBrk="1" hangingPunct="1"/>
            <a:r>
              <a:rPr lang="en-US" altLang="en-US"/>
              <a:t>Aperçu</a:t>
            </a:r>
            <a:endParaRPr lang="en-US" altLang="en-US" sz="1400"/>
          </a:p>
        </p:txBody>
      </p:sp>
      <p:sp>
        <p:nvSpPr>
          <p:cNvPr id="20483" name="Rectangle 3">
            <a:extLst>
              <a:ext uri="{FF2B5EF4-FFF2-40B4-BE49-F238E27FC236}">
                <a16:creationId xmlns:a16="http://schemas.microsoft.com/office/drawing/2014/main" id="{AC3EE649-FCEB-C1ED-8585-59C04F6BA7AC}"/>
              </a:ext>
            </a:extLst>
          </p:cNvPr>
          <p:cNvSpPr>
            <a:spLocks noGrp="1" noChangeArrowheads="1"/>
          </p:cNvSpPr>
          <p:nvPr>
            <p:ph type="body" idx="1"/>
          </p:nvPr>
        </p:nvSpPr>
        <p:spPr>
          <a:xfrm>
            <a:off x="152400" y="1600200"/>
            <a:ext cx="8839200" cy="4525963"/>
          </a:xfrm>
        </p:spPr>
        <p:txBody>
          <a:bodyPr/>
          <a:lstStyle/>
          <a:p>
            <a:pPr eaLnBrk="1" hangingPunct="1">
              <a:lnSpc>
                <a:spcPct val="90000"/>
              </a:lnSpc>
            </a:pPr>
            <a:r>
              <a:rPr lang="en-US" altLang="en-US" sz="2800" dirty="0">
                <a:solidFill>
                  <a:schemeClr val="bg2"/>
                </a:solidFill>
              </a:rPr>
              <a:t>Le concept et </a:t>
            </a:r>
            <a:r>
              <a:rPr lang="en-US" altLang="en-US" sz="2800" dirty="0" err="1">
                <a:solidFill>
                  <a:schemeClr val="bg2"/>
                </a:solidFill>
              </a:rPr>
              <a:t>sa</a:t>
            </a:r>
            <a:r>
              <a:rPr lang="en-US" altLang="en-US" sz="2800" dirty="0">
                <a:solidFill>
                  <a:schemeClr val="bg2"/>
                </a:solidFill>
              </a:rPr>
              <a:t> </a:t>
            </a:r>
            <a:r>
              <a:rPr lang="en-US" altLang="en-US" sz="2800" dirty="0" err="1">
                <a:solidFill>
                  <a:schemeClr val="bg2"/>
                </a:solidFill>
              </a:rPr>
              <a:t>mesure</a:t>
            </a:r>
            <a:r>
              <a:rPr lang="en-US" altLang="en-US" sz="2800" dirty="0">
                <a:solidFill>
                  <a:schemeClr val="bg2"/>
                </a:solidFill>
              </a:rPr>
              <a:t> </a:t>
            </a:r>
          </a:p>
          <a:p>
            <a:pPr eaLnBrk="1" hangingPunct="1">
              <a:lnSpc>
                <a:spcPct val="90000"/>
              </a:lnSpc>
            </a:pPr>
            <a:r>
              <a:rPr lang="en-US" altLang="en-US" sz="2800" b="1" dirty="0" err="1">
                <a:solidFill>
                  <a:srgbClr val="FF0000"/>
                </a:solidFill>
              </a:rPr>
              <a:t>Susceptibilité</a:t>
            </a:r>
            <a:r>
              <a:rPr lang="en-US" altLang="en-US" sz="2800" b="1" dirty="0">
                <a:solidFill>
                  <a:srgbClr val="FF0000"/>
                </a:solidFill>
              </a:rPr>
              <a:t> </a:t>
            </a:r>
            <a:r>
              <a:rPr lang="en-US" altLang="en-US" sz="2800" b="1" dirty="0" err="1">
                <a:solidFill>
                  <a:srgbClr val="FF0000"/>
                </a:solidFill>
              </a:rPr>
              <a:t>différentielle</a:t>
            </a:r>
            <a:endParaRPr lang="en-US" altLang="en-US" sz="2800" b="1" i="1" dirty="0">
              <a:solidFill>
                <a:srgbClr val="FF0000"/>
              </a:solidFill>
            </a:endParaRPr>
          </a:p>
          <a:p>
            <a:pPr eaLnBrk="1" hangingPunct="1">
              <a:lnSpc>
                <a:spcPct val="90000"/>
              </a:lnSpc>
            </a:pPr>
            <a:r>
              <a:rPr lang="en-US" altLang="en-US" sz="2800" dirty="0" err="1">
                <a:solidFill>
                  <a:schemeClr val="bg2"/>
                </a:solidFill>
              </a:rPr>
              <a:t>Expériences</a:t>
            </a:r>
            <a:r>
              <a:rPr lang="en-US" altLang="en-US" sz="2800" dirty="0">
                <a:solidFill>
                  <a:schemeClr val="bg2"/>
                </a:solidFill>
              </a:rPr>
              <a:t> </a:t>
            </a:r>
            <a:r>
              <a:rPr lang="en-US" altLang="en-US" sz="2800" dirty="0" err="1">
                <a:solidFill>
                  <a:schemeClr val="bg2"/>
                </a:solidFill>
              </a:rPr>
              <a:t>comportementales</a:t>
            </a:r>
            <a:r>
              <a:rPr lang="en-US" altLang="en-US" sz="2800" dirty="0">
                <a:solidFill>
                  <a:schemeClr val="bg2"/>
                </a:solidFill>
              </a:rPr>
              <a:t>/</a:t>
            </a:r>
            <a:r>
              <a:rPr lang="en-US" altLang="en-US" sz="2800" dirty="0" err="1">
                <a:solidFill>
                  <a:schemeClr val="bg2"/>
                </a:solidFill>
              </a:rPr>
              <a:t>émotionnelles</a:t>
            </a:r>
            <a:endParaRPr lang="en-US" altLang="en-US" sz="2800" dirty="0">
              <a:solidFill>
                <a:schemeClr val="bg2"/>
              </a:solidFill>
            </a:endParaRPr>
          </a:p>
          <a:p>
            <a:pPr eaLnBrk="1" hangingPunct="1">
              <a:lnSpc>
                <a:spcPct val="90000"/>
              </a:lnSpc>
            </a:pPr>
            <a:r>
              <a:rPr lang="en-US" altLang="en-US" sz="2800" dirty="0" err="1">
                <a:solidFill>
                  <a:schemeClr val="bg2"/>
                </a:solidFill>
              </a:rPr>
              <a:t>Corrélats</a:t>
            </a:r>
            <a:r>
              <a:rPr lang="en-US" altLang="en-US" sz="2800" dirty="0">
                <a:solidFill>
                  <a:schemeClr val="bg2"/>
                </a:solidFill>
              </a:rPr>
              <a:t> </a:t>
            </a:r>
            <a:r>
              <a:rPr lang="en-US" altLang="en-US" sz="2800" dirty="0" err="1">
                <a:solidFill>
                  <a:schemeClr val="bg2"/>
                </a:solidFill>
              </a:rPr>
              <a:t>neuronaux</a:t>
            </a:r>
            <a:endParaRPr lang="en-US" altLang="en-US" sz="2800" dirty="0">
              <a:solidFill>
                <a:schemeClr val="bg2"/>
              </a:solidFill>
            </a:endParaRPr>
          </a:p>
          <a:p>
            <a:pPr eaLnBrk="1" hangingPunct="1">
              <a:lnSpc>
                <a:spcPct val="90000"/>
              </a:lnSpc>
            </a:pPr>
            <a:r>
              <a:rPr lang="en-US" altLang="en-US" sz="2800" dirty="0" err="1">
                <a:solidFill>
                  <a:schemeClr val="bg2"/>
                </a:solidFill>
              </a:rPr>
              <a:t>Héritabilité</a:t>
            </a:r>
            <a:r>
              <a:rPr lang="en-US" altLang="en-US" sz="2800" dirty="0">
                <a:solidFill>
                  <a:schemeClr val="bg2"/>
                </a:solidFill>
              </a:rPr>
              <a:t> et </a:t>
            </a:r>
            <a:r>
              <a:rPr lang="en-US" altLang="en-US" sz="2800" dirty="0" err="1">
                <a:solidFill>
                  <a:schemeClr val="bg2"/>
                </a:solidFill>
              </a:rPr>
              <a:t>corrélats</a:t>
            </a:r>
            <a:r>
              <a:rPr lang="en-US" altLang="en-US" sz="2800" dirty="0">
                <a:solidFill>
                  <a:schemeClr val="bg2"/>
                </a:solidFill>
              </a:rPr>
              <a:t> </a:t>
            </a:r>
            <a:r>
              <a:rPr lang="en-US" altLang="en-US" sz="2800" dirty="0" err="1">
                <a:solidFill>
                  <a:schemeClr val="bg2"/>
                </a:solidFill>
              </a:rPr>
              <a:t>génétiques</a:t>
            </a:r>
            <a:endParaRPr lang="en-US" altLang="en-US" sz="2800" dirty="0">
              <a:solidFill>
                <a:schemeClr val="bg2"/>
              </a:solidFill>
            </a:endParaRPr>
          </a:p>
          <a:p>
            <a:pPr eaLnBrk="1" hangingPunct="1">
              <a:lnSpc>
                <a:spcPct val="90000"/>
              </a:lnSpc>
            </a:pPr>
            <a:r>
              <a:rPr lang="en-US" altLang="en-US" sz="2800" dirty="0" err="1">
                <a:solidFill>
                  <a:schemeClr val="bg2"/>
                </a:solidFill>
              </a:rPr>
              <a:t>Quelques</a:t>
            </a:r>
            <a:r>
              <a:rPr lang="en-US" altLang="en-US" sz="2800" dirty="0">
                <a:solidFill>
                  <a:schemeClr val="bg2"/>
                </a:solidFill>
              </a:rPr>
              <a:t> </a:t>
            </a:r>
            <a:r>
              <a:rPr lang="en-US" altLang="en-US" sz="2800" dirty="0" err="1">
                <a:solidFill>
                  <a:schemeClr val="bg2"/>
                </a:solidFill>
              </a:rPr>
              <a:t>autres</a:t>
            </a:r>
            <a:r>
              <a:rPr lang="en-US" altLang="en-US" sz="2800" dirty="0">
                <a:solidFill>
                  <a:schemeClr val="bg2"/>
                </a:solidFill>
              </a:rPr>
              <a:t> études </a:t>
            </a:r>
            <a:r>
              <a:rPr lang="en-US" altLang="en-US" sz="2800" dirty="0" err="1">
                <a:solidFill>
                  <a:schemeClr val="bg2"/>
                </a:solidFill>
              </a:rPr>
              <a:t>intéressantes</a:t>
            </a:r>
            <a:r>
              <a:rPr lang="en-US" altLang="en-US" sz="2800" dirty="0">
                <a:solidFill>
                  <a:schemeClr val="bg2"/>
                </a:solidFill>
              </a:rPr>
              <a:t> et </a:t>
            </a:r>
            <a:r>
              <a:rPr lang="en-US" altLang="en-US" sz="2800" dirty="0" err="1">
                <a:solidFill>
                  <a:schemeClr val="bg2"/>
                </a:solidFill>
              </a:rPr>
              <a:t>quelques</a:t>
            </a:r>
            <a:r>
              <a:rPr lang="en-US" altLang="en-US" sz="2800" dirty="0">
                <a:solidFill>
                  <a:schemeClr val="bg2"/>
                </a:solidFill>
              </a:rPr>
              <a:t> questions</a:t>
            </a:r>
          </a:p>
          <a:p>
            <a:pPr eaLnBrk="1" hangingPunct="1">
              <a:lnSpc>
                <a:spcPct val="90000"/>
              </a:lnSpc>
            </a:pPr>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0993C13-D084-7675-6005-EAE022510FDB}"/>
              </a:ext>
            </a:extLst>
          </p:cNvPr>
          <p:cNvSpPr>
            <a:spLocks noGrp="1" noChangeArrowheads="1"/>
          </p:cNvSpPr>
          <p:nvPr>
            <p:ph type="title"/>
          </p:nvPr>
        </p:nvSpPr>
        <p:spPr>
          <a:xfrm>
            <a:off x="0" y="609600"/>
            <a:ext cx="9144000" cy="1143000"/>
          </a:xfrm>
        </p:spPr>
        <p:txBody>
          <a:bodyPr/>
          <a:lstStyle/>
          <a:p>
            <a:pPr eaLnBrk="1" hangingPunct="1"/>
            <a:r>
              <a:rPr lang="en-US" altLang="en-US" sz="3200" b="1" dirty="0"/>
              <a:t>La STS </a:t>
            </a:r>
            <a:r>
              <a:rPr lang="en-US" altLang="en-US" sz="3200" b="1" dirty="0" err="1"/>
              <a:t>interagit-elle</a:t>
            </a:r>
            <a:r>
              <a:rPr lang="en-US" altLang="en-US" sz="3200" b="1" dirty="0"/>
              <a:t> avec les </a:t>
            </a:r>
            <a:r>
              <a:rPr lang="en-US" altLang="en-US" sz="3200" b="1" dirty="0" err="1"/>
              <a:t>effets</a:t>
            </a:r>
            <a:r>
              <a:rPr lang="en-US" altLang="en-US" sz="3200" b="1" dirty="0"/>
              <a:t> de </a:t>
            </a:r>
            <a:r>
              <a:rPr lang="en-US" altLang="en-US" sz="3200" b="1" dirty="0" err="1"/>
              <a:t>l'environnement</a:t>
            </a:r>
            <a:r>
              <a:rPr lang="en-US" altLang="en-US" sz="3200" b="1" dirty="0"/>
              <a:t> pendant </a:t>
            </a:r>
            <a:r>
              <a:rPr lang="en-US" altLang="en-US" sz="3200" b="1" dirty="0" err="1"/>
              <a:t>l'enfance</a:t>
            </a:r>
            <a:r>
              <a:rPr lang="en-US" altLang="en-US" sz="3200" b="1" dirty="0"/>
              <a:t> pour </a:t>
            </a:r>
            <a:r>
              <a:rPr lang="en-US" altLang="en-US" sz="3200" b="1" dirty="0" err="1"/>
              <a:t>prédire</a:t>
            </a:r>
            <a:r>
              <a:rPr lang="en-US" altLang="en-US" sz="3200" b="1" dirty="0"/>
              <a:t> </a:t>
            </a:r>
            <a:r>
              <a:rPr lang="en-US" altLang="en-US" sz="3200" b="1" dirty="0" err="1"/>
              <a:t>l'affectivité</a:t>
            </a:r>
            <a:r>
              <a:rPr lang="en-US" altLang="en-US" sz="3200" b="1" dirty="0"/>
              <a:t> </a:t>
            </a:r>
            <a:r>
              <a:rPr lang="en-US" altLang="en-US" sz="3200" b="1" dirty="0" err="1"/>
              <a:t>négative</a:t>
            </a:r>
            <a:r>
              <a:rPr lang="en-US" altLang="en-US" sz="3200" b="1" dirty="0"/>
              <a:t> ? </a:t>
            </a:r>
            <a:br>
              <a:rPr lang="en-US" altLang="en-US" sz="3200" b="1" dirty="0"/>
            </a:br>
            <a:br>
              <a:rPr lang="en-US" altLang="en-US" sz="3200" dirty="0"/>
            </a:br>
            <a:r>
              <a:rPr lang="en-US" altLang="en-US" sz="2800" dirty="0" err="1"/>
              <a:t>Modèle</a:t>
            </a:r>
            <a:r>
              <a:rPr lang="en-US" altLang="en-US" sz="2800" dirty="0"/>
              <a:t> </a:t>
            </a:r>
            <a:r>
              <a:rPr lang="en-US" altLang="en-US" sz="2800" dirty="0" err="1"/>
              <a:t>d'interaction</a:t>
            </a:r>
            <a:r>
              <a:rPr lang="en-US" altLang="en-US" sz="2800" dirty="0"/>
              <a:t> </a:t>
            </a:r>
            <a:r>
              <a:rPr lang="en-US" altLang="en-US" sz="2800" dirty="0" err="1"/>
              <a:t>provisoire</a:t>
            </a:r>
            <a:endParaRPr lang="en-US" altLang="en-US" sz="2800" dirty="0"/>
          </a:p>
        </p:txBody>
      </p:sp>
      <p:graphicFrame>
        <p:nvGraphicFramePr>
          <p:cNvPr id="21507" name="Object 3">
            <a:extLst>
              <a:ext uri="{FF2B5EF4-FFF2-40B4-BE49-F238E27FC236}">
                <a16:creationId xmlns:a16="http://schemas.microsoft.com/office/drawing/2014/main" id="{97D31276-CFA0-83C4-0175-A90EE04EDDCD}"/>
              </a:ext>
            </a:extLst>
          </p:cNvPr>
          <p:cNvGraphicFramePr>
            <a:graphicFrameLocks noChangeAspect="1"/>
          </p:cNvGraphicFramePr>
          <p:nvPr/>
        </p:nvGraphicFramePr>
        <p:xfrm>
          <a:off x="990600" y="2286000"/>
          <a:ext cx="6629400" cy="4114800"/>
        </p:xfrm>
        <a:graphic>
          <a:graphicData uri="http://schemas.openxmlformats.org/presentationml/2006/ole">
            <mc:AlternateContent xmlns:mc="http://schemas.openxmlformats.org/markup-compatibility/2006">
              <mc:Choice xmlns:v="urn:schemas-microsoft-com:vml" Requires="v">
                <p:oleObj name="Drawing" r:id="rId3" imgW="5114925" imgH="1790700" progId="Presentations.Drawing.10">
                  <p:embed/>
                </p:oleObj>
              </mc:Choice>
              <mc:Fallback>
                <p:oleObj name="Drawing" r:id="rId3" imgW="5114925" imgH="1790700" progId="Presentations.Drawing.1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t="1819" r="27499"/>
                      <a:stretch>
                        <a:fillRect/>
                      </a:stretch>
                    </p:blipFill>
                    <p:spPr bwMode="auto">
                      <a:xfrm>
                        <a:off x="990600" y="2286000"/>
                        <a:ext cx="6629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Text Box 4">
            <a:extLst>
              <a:ext uri="{FF2B5EF4-FFF2-40B4-BE49-F238E27FC236}">
                <a16:creationId xmlns:a16="http://schemas.microsoft.com/office/drawing/2014/main" id="{EF55AC34-25A0-6C4D-1535-F2624B3EC5F6}"/>
              </a:ext>
            </a:extLst>
          </p:cNvPr>
          <p:cNvSpPr txBox="1">
            <a:spLocks noChangeArrowheads="1"/>
          </p:cNvSpPr>
          <p:nvPr/>
        </p:nvSpPr>
        <p:spPr bwMode="auto">
          <a:xfrm>
            <a:off x="5867400" y="6248400"/>
            <a:ext cx="277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(Aron et al., </a:t>
            </a:r>
            <a:r>
              <a:rPr lang="en-US" altLang="en-US" sz="1800" i="1"/>
              <a:t>PSPB</a:t>
            </a:r>
            <a:r>
              <a:rPr lang="en-US" altLang="en-US" sz="1800"/>
              <a:t>, 2005)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B5A8623-0D32-C4E3-A334-9DA5FCCCC4E4}"/>
              </a:ext>
            </a:extLst>
          </p:cNvPr>
          <p:cNvSpPr>
            <a:spLocks noGrp="1" noChangeArrowheads="1"/>
          </p:cNvSpPr>
          <p:nvPr>
            <p:ph type="title"/>
          </p:nvPr>
        </p:nvSpPr>
        <p:spPr/>
        <p:txBody>
          <a:bodyPr/>
          <a:lstStyle/>
          <a:p>
            <a:pPr eaLnBrk="1" hangingPunct="1"/>
            <a:r>
              <a:rPr lang="en-US" altLang="en-US" dirty="0" err="1"/>
              <a:t>Sommaire</a:t>
            </a:r>
            <a:endParaRPr lang="en-US" altLang="en-US" sz="1400" dirty="0"/>
          </a:p>
        </p:txBody>
      </p:sp>
      <p:sp>
        <p:nvSpPr>
          <p:cNvPr id="3075" name="Rectangle 3">
            <a:extLst>
              <a:ext uri="{FF2B5EF4-FFF2-40B4-BE49-F238E27FC236}">
                <a16:creationId xmlns:a16="http://schemas.microsoft.com/office/drawing/2014/main" id="{91293E74-0B50-774D-8CEE-F81799F3A8E8}"/>
              </a:ext>
            </a:extLst>
          </p:cNvPr>
          <p:cNvSpPr>
            <a:spLocks noGrp="1" noChangeArrowheads="1"/>
          </p:cNvSpPr>
          <p:nvPr>
            <p:ph type="body" idx="1"/>
          </p:nvPr>
        </p:nvSpPr>
        <p:spPr>
          <a:xfrm>
            <a:off x="152400" y="1600200"/>
            <a:ext cx="8839200" cy="4525963"/>
          </a:xfrm>
        </p:spPr>
        <p:txBody>
          <a:bodyPr/>
          <a:lstStyle/>
          <a:p>
            <a:pPr eaLnBrk="1" hangingPunct="1">
              <a:lnSpc>
                <a:spcPct val="90000"/>
              </a:lnSpc>
            </a:pPr>
            <a:r>
              <a:rPr lang="en-US" altLang="en-US" sz="2800" dirty="0"/>
              <a:t>Le concept et </a:t>
            </a:r>
            <a:r>
              <a:rPr lang="en-US" altLang="en-US" sz="2800" dirty="0" err="1"/>
              <a:t>sa</a:t>
            </a:r>
            <a:r>
              <a:rPr lang="en-US" altLang="en-US" sz="2800" dirty="0"/>
              <a:t> </a:t>
            </a:r>
            <a:r>
              <a:rPr lang="en-US" altLang="en-US" sz="2800" dirty="0" err="1"/>
              <a:t>mesure</a:t>
            </a:r>
            <a:r>
              <a:rPr lang="en-US" altLang="en-US" sz="2800" dirty="0"/>
              <a:t> </a:t>
            </a:r>
          </a:p>
          <a:p>
            <a:pPr eaLnBrk="1" hangingPunct="1">
              <a:lnSpc>
                <a:spcPct val="90000"/>
              </a:lnSpc>
            </a:pPr>
            <a:r>
              <a:rPr lang="en-US" altLang="en-US" sz="2800" dirty="0" err="1"/>
              <a:t>Susceptibilité</a:t>
            </a:r>
            <a:r>
              <a:rPr lang="en-US" altLang="en-US" sz="2800" dirty="0"/>
              <a:t> </a:t>
            </a:r>
            <a:r>
              <a:rPr lang="en-US" altLang="en-US" sz="2800" dirty="0" err="1"/>
              <a:t>différentielle</a:t>
            </a:r>
            <a:endParaRPr lang="en-US" altLang="en-US" sz="2800" i="1" dirty="0"/>
          </a:p>
          <a:p>
            <a:pPr eaLnBrk="1" hangingPunct="1">
              <a:lnSpc>
                <a:spcPct val="90000"/>
              </a:lnSpc>
            </a:pPr>
            <a:r>
              <a:rPr lang="en-US" altLang="en-US" sz="2800" dirty="0" err="1"/>
              <a:t>Expériences</a:t>
            </a:r>
            <a:r>
              <a:rPr lang="en-US" altLang="en-US" sz="2800" dirty="0"/>
              <a:t> </a:t>
            </a:r>
            <a:r>
              <a:rPr lang="en-US" altLang="en-US" sz="2800" dirty="0" err="1"/>
              <a:t>comportementales</a:t>
            </a:r>
            <a:r>
              <a:rPr lang="en-US" altLang="en-US" sz="2800" dirty="0"/>
              <a:t>/</a:t>
            </a:r>
            <a:r>
              <a:rPr lang="en-US" altLang="en-US" sz="2800" dirty="0" err="1"/>
              <a:t>émotionnelles</a:t>
            </a:r>
            <a:endParaRPr lang="en-US" altLang="en-US" sz="2800" dirty="0"/>
          </a:p>
          <a:p>
            <a:pPr eaLnBrk="1" hangingPunct="1">
              <a:lnSpc>
                <a:spcPct val="90000"/>
              </a:lnSpc>
            </a:pPr>
            <a:r>
              <a:rPr lang="en-US" altLang="en-US" sz="2800" dirty="0" err="1"/>
              <a:t>Corrélats</a:t>
            </a:r>
            <a:r>
              <a:rPr lang="en-US" altLang="en-US" sz="2800" dirty="0"/>
              <a:t> </a:t>
            </a:r>
            <a:r>
              <a:rPr lang="en-US" altLang="en-US" sz="2800" dirty="0" err="1"/>
              <a:t>neuronaux</a:t>
            </a:r>
            <a:endParaRPr lang="en-US" altLang="en-US" sz="2800" dirty="0"/>
          </a:p>
          <a:p>
            <a:pPr eaLnBrk="1" hangingPunct="1">
              <a:lnSpc>
                <a:spcPct val="90000"/>
              </a:lnSpc>
            </a:pPr>
            <a:r>
              <a:rPr lang="en-US" altLang="en-US" sz="2800" dirty="0" err="1"/>
              <a:t>Héritabilité</a:t>
            </a:r>
            <a:r>
              <a:rPr lang="en-US" altLang="en-US" sz="2800" dirty="0"/>
              <a:t> et </a:t>
            </a:r>
            <a:r>
              <a:rPr lang="en-US" altLang="en-US" sz="2800" dirty="0" err="1"/>
              <a:t>corrélats</a:t>
            </a:r>
            <a:r>
              <a:rPr lang="en-US" altLang="en-US" sz="2800" dirty="0"/>
              <a:t> </a:t>
            </a:r>
            <a:r>
              <a:rPr lang="en-US" altLang="en-US" sz="2800" dirty="0" err="1"/>
              <a:t>génétiques</a:t>
            </a:r>
            <a:endParaRPr lang="en-US" altLang="en-US" sz="2800" dirty="0"/>
          </a:p>
          <a:p>
            <a:pPr eaLnBrk="1" hangingPunct="1">
              <a:lnSpc>
                <a:spcPct val="90000"/>
              </a:lnSpc>
            </a:pPr>
            <a:r>
              <a:rPr lang="en-US" altLang="en-US" sz="2800" dirty="0" err="1"/>
              <a:t>Quelques</a:t>
            </a:r>
            <a:r>
              <a:rPr lang="en-US" altLang="en-US" sz="2800" dirty="0"/>
              <a:t> </a:t>
            </a:r>
            <a:r>
              <a:rPr lang="en-US" altLang="en-US" sz="2800" dirty="0" err="1"/>
              <a:t>autres</a:t>
            </a:r>
            <a:r>
              <a:rPr lang="en-US" altLang="en-US" sz="2800" dirty="0"/>
              <a:t> études </a:t>
            </a:r>
            <a:r>
              <a:rPr lang="en-US" altLang="en-US" sz="2800" dirty="0" err="1"/>
              <a:t>intéressantes</a:t>
            </a:r>
            <a:r>
              <a:rPr lang="en-US" altLang="en-US" sz="2800" dirty="0"/>
              <a:t> et </a:t>
            </a:r>
            <a:r>
              <a:rPr lang="en-US" altLang="en-US" sz="2800" dirty="0" err="1"/>
              <a:t>quelques</a:t>
            </a:r>
            <a:r>
              <a:rPr lang="en-US" altLang="en-US" sz="2800" dirty="0"/>
              <a:t> questions</a:t>
            </a:r>
          </a:p>
          <a:p>
            <a:pPr marL="0" indent="0" eaLnBrk="1" hangingPunct="1">
              <a:lnSpc>
                <a:spcPct val="90000"/>
              </a:lnSpc>
              <a:buNone/>
            </a:pPr>
            <a:endParaRPr lang="en-US" alt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7D9269D-B044-64EB-65B6-BCA803C7C450}"/>
              </a:ext>
            </a:extLst>
          </p:cNvPr>
          <p:cNvSpPr>
            <a:spLocks noGrp="1" noChangeArrowheads="1"/>
          </p:cNvSpPr>
          <p:nvPr>
            <p:ph type="title"/>
          </p:nvPr>
        </p:nvSpPr>
        <p:spPr/>
        <p:txBody>
          <a:bodyPr/>
          <a:lstStyle/>
          <a:p>
            <a:pPr eaLnBrk="1" hangingPunct="1"/>
            <a:r>
              <a:rPr lang="en-US" altLang="en-US" sz="4000"/>
              <a:t>Modèle d'interaction provisoire</a:t>
            </a:r>
            <a:br>
              <a:rPr lang="en-US" altLang="en-US" sz="4000"/>
            </a:br>
            <a:r>
              <a:rPr lang="en-US" altLang="en-US" sz="4000"/>
              <a:t>(autre illustration)</a:t>
            </a:r>
          </a:p>
        </p:txBody>
      </p:sp>
      <p:graphicFrame>
        <p:nvGraphicFramePr>
          <p:cNvPr id="22531" name="Object 3">
            <a:extLst>
              <a:ext uri="{FF2B5EF4-FFF2-40B4-BE49-F238E27FC236}">
                <a16:creationId xmlns:a16="http://schemas.microsoft.com/office/drawing/2014/main" id="{78E8A067-D409-8E0B-842A-064042CBF39B}"/>
              </a:ext>
            </a:extLst>
          </p:cNvPr>
          <p:cNvGraphicFramePr>
            <a:graphicFrameLocks noGrp="1" noChangeAspect="1"/>
          </p:cNvGraphicFramePr>
          <p:nvPr>
            <p:ph sz="half" idx="1"/>
          </p:nvPr>
        </p:nvGraphicFramePr>
        <p:xfrm>
          <a:off x="1066800" y="1905000"/>
          <a:ext cx="6477000" cy="1862138"/>
        </p:xfrm>
        <a:graphic>
          <a:graphicData uri="http://schemas.openxmlformats.org/presentationml/2006/ole">
            <mc:AlternateContent xmlns:mc="http://schemas.openxmlformats.org/markup-compatibility/2006">
              <mc:Choice xmlns:v="urn:schemas-microsoft-com:vml" Requires="v">
                <p:oleObj name="Drawing" r:id="rId3" imgW="5114925" imgH="1009650" progId="Presentations.Drawing.10">
                  <p:embed/>
                </p:oleObj>
              </mc:Choice>
              <mc:Fallback>
                <p:oleObj name="Drawing" r:id="rId3" imgW="5114925" imgH="1009650" progId="Presentations.Drawing.10">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t="-8914" r="24779"/>
                      <a:stretch>
                        <a:fillRect/>
                      </a:stretch>
                    </p:blipFill>
                    <p:spPr bwMode="auto">
                      <a:xfrm>
                        <a:off x="1066800" y="1905000"/>
                        <a:ext cx="6477000" cy="186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2" name="Object 4">
            <a:extLst>
              <a:ext uri="{FF2B5EF4-FFF2-40B4-BE49-F238E27FC236}">
                <a16:creationId xmlns:a16="http://schemas.microsoft.com/office/drawing/2014/main" id="{4D4B5B53-5500-D80F-0382-55B067B475E0}"/>
              </a:ext>
            </a:extLst>
          </p:cNvPr>
          <p:cNvGraphicFramePr>
            <a:graphicFrameLocks noGrp="1" noChangeAspect="1"/>
          </p:cNvGraphicFramePr>
          <p:nvPr>
            <p:ph sz="half" idx="2"/>
          </p:nvPr>
        </p:nvGraphicFramePr>
        <p:xfrm>
          <a:off x="1066800" y="4114800"/>
          <a:ext cx="6438900" cy="1676400"/>
        </p:xfrm>
        <a:graphic>
          <a:graphicData uri="http://schemas.openxmlformats.org/presentationml/2006/ole">
            <mc:AlternateContent xmlns:mc="http://schemas.openxmlformats.org/markup-compatibility/2006">
              <mc:Choice xmlns:v="urn:schemas-microsoft-com:vml" Requires="v">
                <p:oleObj name="Drawing" r:id="rId5" imgW="5114925" imgH="1009650" progId="Presentations.Drawing.10">
                  <p:embed/>
                </p:oleObj>
              </mc:Choice>
              <mc:Fallback>
                <p:oleObj name="Drawing" r:id="rId5" imgW="5114925" imgH="1009650" progId="Presentations.Drawing.10">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t="4347" r="25221"/>
                      <a:stretch>
                        <a:fillRect/>
                      </a:stretch>
                    </p:blipFill>
                    <p:spPr bwMode="auto">
                      <a:xfrm>
                        <a:off x="1066800" y="4114800"/>
                        <a:ext cx="64389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3" name="Text Box 5">
            <a:extLst>
              <a:ext uri="{FF2B5EF4-FFF2-40B4-BE49-F238E27FC236}">
                <a16:creationId xmlns:a16="http://schemas.microsoft.com/office/drawing/2014/main" id="{846E53DF-4394-6477-BC7B-B54976DA744E}"/>
              </a:ext>
            </a:extLst>
          </p:cNvPr>
          <p:cNvSpPr txBox="1">
            <a:spLocks noChangeArrowheads="1"/>
          </p:cNvSpPr>
          <p:nvPr/>
        </p:nvSpPr>
        <p:spPr bwMode="auto">
          <a:xfrm>
            <a:off x="6842125" y="5980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4" name="Text Box 6">
            <a:extLst>
              <a:ext uri="{FF2B5EF4-FFF2-40B4-BE49-F238E27FC236}">
                <a16:creationId xmlns:a16="http://schemas.microsoft.com/office/drawing/2014/main" id="{6409A2DF-C460-A17F-B9D9-8C979B409829}"/>
              </a:ext>
            </a:extLst>
          </p:cNvPr>
          <p:cNvSpPr txBox="1">
            <a:spLocks noChangeArrowheads="1"/>
          </p:cNvSpPr>
          <p:nvPr/>
        </p:nvSpPr>
        <p:spPr bwMode="auto">
          <a:xfrm>
            <a:off x="5943600" y="5867400"/>
            <a:ext cx="2774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(Aron et al., </a:t>
            </a:r>
            <a:r>
              <a:rPr lang="en-US" altLang="en-US" sz="1800" i="1"/>
              <a:t>PSPB</a:t>
            </a:r>
            <a:r>
              <a:rPr lang="en-US" altLang="en-US" sz="1800"/>
              <a:t>, 2005)</a:t>
            </a:r>
          </a:p>
        </p:txBody>
      </p:sp>
      <p:sp>
        <p:nvSpPr>
          <p:cNvPr id="22535" name="Text Box 7">
            <a:extLst>
              <a:ext uri="{FF2B5EF4-FFF2-40B4-BE49-F238E27FC236}">
                <a16:creationId xmlns:a16="http://schemas.microsoft.com/office/drawing/2014/main" id="{B9A76D8E-3A08-6934-28A4-00C0CA16FA05}"/>
              </a:ext>
            </a:extLst>
          </p:cNvPr>
          <p:cNvSpPr txBox="1">
            <a:spLocks noChangeArrowheads="1"/>
          </p:cNvSpPr>
          <p:nvPr/>
        </p:nvSpPr>
        <p:spPr bwMode="auto">
          <a:xfrm>
            <a:off x="2362200" y="2133600"/>
            <a:ext cx="320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Personnes dotées d'une haute sensibilité</a:t>
            </a:r>
          </a:p>
        </p:txBody>
      </p:sp>
      <p:sp>
        <p:nvSpPr>
          <p:cNvPr id="22536" name="Text Box 8">
            <a:extLst>
              <a:ext uri="{FF2B5EF4-FFF2-40B4-BE49-F238E27FC236}">
                <a16:creationId xmlns:a16="http://schemas.microsoft.com/office/drawing/2014/main" id="{26FCF488-A025-EC68-A858-664DB6237398}"/>
              </a:ext>
            </a:extLst>
          </p:cNvPr>
          <p:cNvSpPr txBox="1">
            <a:spLocks noChangeArrowheads="1"/>
          </p:cNvSpPr>
          <p:nvPr/>
        </p:nvSpPr>
        <p:spPr bwMode="auto">
          <a:xfrm>
            <a:off x="2209800" y="4191000"/>
            <a:ext cx="29546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err="1"/>
              <a:t>Personnes</a:t>
            </a:r>
            <a:r>
              <a:rPr lang="en-US" altLang="en-US" sz="1800" b="1" dirty="0"/>
              <a:t> peu </a:t>
            </a:r>
            <a:r>
              <a:rPr lang="en-US" altLang="en-US" sz="1800" b="1" dirty="0" err="1"/>
              <a:t>sensibles</a:t>
            </a:r>
            <a:endParaRPr lang="en-US" altLang="en-US" sz="1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9CEB73B-096D-CFC8-4BF8-79890B616619}"/>
              </a:ext>
            </a:extLst>
          </p:cNvPr>
          <p:cNvSpPr>
            <a:spLocks noGrp="1" noChangeArrowheads="1"/>
          </p:cNvSpPr>
          <p:nvPr>
            <p:ph type="title" idx="4294967295"/>
          </p:nvPr>
        </p:nvSpPr>
        <p:spPr>
          <a:xfrm>
            <a:off x="0" y="274638"/>
            <a:ext cx="9144000" cy="715962"/>
          </a:xfrm>
        </p:spPr>
        <p:txBody>
          <a:bodyPr/>
          <a:lstStyle/>
          <a:p>
            <a:pPr eaLnBrk="1" hangingPunct="1"/>
            <a:r>
              <a:rPr lang="en-US" altLang="en-US" sz="3600"/>
              <a:t>Quelques preuves à l'appui de l'interaction </a:t>
            </a:r>
            <a:r>
              <a:rPr lang="en-US" altLang="en-US" sz="2000"/>
              <a:t>(Aron et al., </a:t>
            </a:r>
            <a:r>
              <a:rPr lang="en-US" altLang="en-US" sz="2000" i="1"/>
              <a:t>PSPB,</a:t>
            </a:r>
            <a:r>
              <a:rPr lang="en-US" altLang="en-US" sz="2000"/>
              <a:t> 2005)</a:t>
            </a:r>
          </a:p>
        </p:txBody>
      </p:sp>
      <p:graphicFrame>
        <p:nvGraphicFramePr>
          <p:cNvPr id="23555" name="Object 3">
            <a:extLst>
              <a:ext uri="{FF2B5EF4-FFF2-40B4-BE49-F238E27FC236}">
                <a16:creationId xmlns:a16="http://schemas.microsoft.com/office/drawing/2014/main" id="{829C960A-828D-B21B-6F6C-4BF11EC4FE2E}"/>
              </a:ext>
            </a:extLst>
          </p:cNvPr>
          <p:cNvGraphicFramePr>
            <a:graphicFrameLocks noGrp="1" noChangeAspect="1"/>
          </p:cNvGraphicFramePr>
          <p:nvPr>
            <p:ph sz="quarter" idx="4294967295"/>
          </p:nvPr>
        </p:nvGraphicFramePr>
        <p:xfrm>
          <a:off x="0" y="1143000"/>
          <a:ext cx="4495800" cy="4267200"/>
        </p:xfrm>
        <a:graphic>
          <a:graphicData uri="http://schemas.openxmlformats.org/presentationml/2006/ole">
            <mc:AlternateContent xmlns:mc="http://schemas.openxmlformats.org/markup-compatibility/2006">
              <mc:Choice xmlns:v="urn:schemas-microsoft-com:vml" Requires="v">
                <p:oleObj name="Chart" r:id="rId3" imgW="3209925" imgH="2752725" progId="Presentations.Chart.10">
                  <p:embed/>
                </p:oleObj>
              </mc:Choice>
              <mc:Fallback>
                <p:oleObj name="Chart" r:id="rId3" imgW="3209925" imgH="2752725" progId="Presentations.Chart.10">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4495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6" name="Text Box 4">
            <a:extLst>
              <a:ext uri="{FF2B5EF4-FFF2-40B4-BE49-F238E27FC236}">
                <a16:creationId xmlns:a16="http://schemas.microsoft.com/office/drawing/2014/main" id="{F28D0B3E-EDDF-6585-11BD-EA407C7C76BD}"/>
              </a:ext>
            </a:extLst>
          </p:cNvPr>
          <p:cNvSpPr txBox="1">
            <a:spLocks noChangeArrowheads="1"/>
          </p:cNvSpPr>
          <p:nvPr/>
        </p:nvSpPr>
        <p:spPr bwMode="auto">
          <a:xfrm>
            <a:off x="7620000" y="64912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23557" name="Object 5">
            <a:extLst>
              <a:ext uri="{FF2B5EF4-FFF2-40B4-BE49-F238E27FC236}">
                <a16:creationId xmlns:a16="http://schemas.microsoft.com/office/drawing/2014/main" id="{138AA830-8848-79B6-2AAA-AB1FDB3E56EB}"/>
              </a:ext>
            </a:extLst>
          </p:cNvPr>
          <p:cNvGraphicFramePr>
            <a:graphicFrameLocks noChangeAspect="1"/>
          </p:cNvGraphicFramePr>
          <p:nvPr/>
        </p:nvGraphicFramePr>
        <p:xfrm>
          <a:off x="4610100" y="1295400"/>
          <a:ext cx="4533900" cy="4025900"/>
        </p:xfrm>
        <a:graphic>
          <a:graphicData uri="http://schemas.openxmlformats.org/presentationml/2006/ole">
            <mc:AlternateContent xmlns:mc="http://schemas.openxmlformats.org/markup-compatibility/2006">
              <mc:Choice xmlns:v="urn:schemas-microsoft-com:vml" Requires="v">
                <p:oleObj name="Chart" r:id="rId5" imgW="3209925" imgH="2876550" progId="Presentations.Chart.10">
                  <p:embed/>
                </p:oleObj>
              </mc:Choice>
              <mc:Fallback>
                <p:oleObj name="Chart" r:id="rId5" imgW="3209925" imgH="2876550" progId="Presentations.Chart.10">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0100" y="1295400"/>
                        <a:ext cx="4533900" cy="40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Text Box 6">
            <a:extLst>
              <a:ext uri="{FF2B5EF4-FFF2-40B4-BE49-F238E27FC236}">
                <a16:creationId xmlns:a16="http://schemas.microsoft.com/office/drawing/2014/main" id="{EB7A3084-A68D-2FAA-9D22-D647D6E172A3}"/>
              </a:ext>
            </a:extLst>
          </p:cNvPr>
          <p:cNvSpPr txBox="1">
            <a:spLocks noChangeArrowheads="1"/>
          </p:cNvSpPr>
          <p:nvPr/>
        </p:nvSpPr>
        <p:spPr bwMode="auto">
          <a:xfrm>
            <a:off x="381000" y="5257800"/>
            <a:ext cx="8229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i="1"/>
              <a:t>Remarque : tout biais négatif des personnes hautement sensibles dans leurs souvenirs de l'environnement de leur enfance conduirait à des effets opposés à ceux observés ici. (Autrement dit, les personnes hautement sensibles ayant un NA élevé rapportent en réalité </a:t>
            </a:r>
            <a:r>
              <a:rPr lang="en-US" altLang="en-US" sz="1800" b="1" i="1"/>
              <a:t>moins </a:t>
            </a:r>
            <a:r>
              <a:rPr lang="en-US" altLang="en-US" sz="1800" i="1"/>
              <a:t>d'enfances difficiles que les personnes non sensibles ayant un NA tout aussi élevé).</a:t>
            </a:r>
          </a:p>
          <a:p>
            <a:pPr eaLnBrk="1" hangingPunct="1">
              <a:spcBef>
                <a:spcPct val="0"/>
              </a:spcBef>
              <a:buFontTx/>
              <a:buNone/>
            </a:pPr>
            <a:endParaRPr lang="en-US" altLang="en-US" sz="1800" i="1"/>
          </a:p>
          <a:p>
            <a:pPr eaLnBrk="1" hangingPunct="1">
              <a:spcBef>
                <a:spcPct val="0"/>
              </a:spcBef>
              <a:buFontTx/>
              <a:buNone/>
            </a:pPr>
            <a:r>
              <a:rPr lang="en-US" altLang="en-US" sz="1800"/>
              <a:t>(Résultat de base reproduit pour la dépression par Liss et al., 2005</a:t>
            </a:r>
            <a:r>
              <a:rPr lang="en-US" altLang="en-US" sz="1800" i="1"/>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7E85BC9-C935-C305-AE89-39D2E93ACA17}"/>
              </a:ext>
            </a:extLst>
          </p:cNvPr>
          <p:cNvSpPr>
            <a:spLocks noGrp="1" noChangeArrowheads="1"/>
          </p:cNvSpPr>
          <p:nvPr>
            <p:ph type="title"/>
          </p:nvPr>
        </p:nvSpPr>
        <p:spPr/>
        <p:txBody>
          <a:bodyPr/>
          <a:lstStyle/>
          <a:p>
            <a:pPr eaLnBrk="1" hangingPunct="1"/>
            <a:r>
              <a:rPr lang="en-US" altLang="en-US" sz="3600"/>
              <a:t>Quelques preuves expérimentales </a:t>
            </a:r>
            <a:br>
              <a:rPr lang="en-US" altLang="en-US" sz="3600"/>
            </a:br>
            <a:r>
              <a:rPr lang="en-US" altLang="en-US" sz="2000"/>
              <a:t>(Aron et al., </a:t>
            </a:r>
            <a:r>
              <a:rPr lang="en-US" altLang="en-US" sz="2000" i="1"/>
              <a:t>PSPB,</a:t>
            </a:r>
            <a:r>
              <a:rPr lang="en-US" altLang="en-US" sz="2000"/>
              <a:t> 2005, étude 4)</a:t>
            </a:r>
          </a:p>
        </p:txBody>
      </p:sp>
      <p:sp>
        <p:nvSpPr>
          <p:cNvPr id="24579" name="Rectangle 3">
            <a:extLst>
              <a:ext uri="{FF2B5EF4-FFF2-40B4-BE49-F238E27FC236}">
                <a16:creationId xmlns:a16="http://schemas.microsoft.com/office/drawing/2014/main" id="{7C004964-BF84-B060-672B-F487F8C1195E}"/>
              </a:ext>
            </a:extLst>
          </p:cNvPr>
          <p:cNvSpPr>
            <a:spLocks noGrp="1" noChangeArrowheads="1"/>
          </p:cNvSpPr>
          <p:nvPr>
            <p:ph type="body" sz="half" idx="1"/>
          </p:nvPr>
        </p:nvSpPr>
        <p:spPr>
          <a:xfrm>
            <a:off x="457200" y="1752600"/>
            <a:ext cx="3657600" cy="4525963"/>
          </a:xfrm>
        </p:spPr>
        <p:txBody>
          <a:bodyPr/>
          <a:lstStyle/>
          <a:p>
            <a:pPr eaLnBrk="1" hangingPunct="1"/>
            <a:r>
              <a:rPr lang="en-US" altLang="en-US" sz="2400"/>
              <a:t>N = 160</a:t>
            </a:r>
          </a:p>
          <a:p>
            <a:pPr eaLnBrk="1" hangingPunct="1"/>
            <a:r>
              <a:rPr lang="en-US" altLang="en-US" sz="2400"/>
              <a:t>Échelle HSP abrégée</a:t>
            </a:r>
          </a:p>
          <a:p>
            <a:pPr eaLnBrk="1" hangingPunct="1"/>
            <a:r>
              <a:rPr lang="en-US" altLang="en-US" sz="2400"/>
              <a:t>Tous ont rempli le questionnaire standard supposé  </a:t>
            </a:r>
          </a:p>
          <a:p>
            <a:pPr eaLnBrk="1" hangingPunct="1"/>
            <a:r>
              <a:rPr lang="en-US" altLang="en-US" sz="2400"/>
              <a:t>Évaluation de l'humeur négative au début et à la fin</a:t>
            </a:r>
          </a:p>
          <a:p>
            <a:pPr eaLnBrk="1" hangingPunct="1"/>
            <a:r>
              <a:rPr lang="en-US" altLang="en-US" sz="2400"/>
              <a:t>Au milieu, passage d'un test de « raisonnement appliqué » très facile ou très difficile </a:t>
            </a:r>
          </a:p>
        </p:txBody>
      </p:sp>
      <p:graphicFrame>
        <p:nvGraphicFramePr>
          <p:cNvPr id="24580" name="Object 4">
            <a:extLst>
              <a:ext uri="{FF2B5EF4-FFF2-40B4-BE49-F238E27FC236}">
                <a16:creationId xmlns:a16="http://schemas.microsoft.com/office/drawing/2014/main" id="{245D134F-DA1E-646B-2A9D-09C2C5929434}"/>
              </a:ext>
            </a:extLst>
          </p:cNvPr>
          <p:cNvGraphicFramePr>
            <a:graphicFrameLocks noGrp="1" noChangeAspect="1"/>
          </p:cNvGraphicFramePr>
          <p:nvPr>
            <p:ph sz="half" idx="2"/>
          </p:nvPr>
        </p:nvGraphicFramePr>
        <p:xfrm>
          <a:off x="4114800" y="1828800"/>
          <a:ext cx="4800600" cy="4114800"/>
        </p:xfrm>
        <a:graphic>
          <a:graphicData uri="http://schemas.openxmlformats.org/presentationml/2006/ole">
            <mc:AlternateContent xmlns:mc="http://schemas.openxmlformats.org/markup-compatibility/2006">
              <mc:Choice xmlns:v="urn:schemas-microsoft-com:vml" Requires="v">
                <p:oleObj name="Chart" r:id="rId3" imgW="3209925" imgH="2752725" progId="Presentations.Chart.10">
                  <p:embed/>
                </p:oleObj>
              </mc:Choice>
              <mc:Fallback>
                <p:oleObj name="Chart" r:id="rId3" imgW="3209925" imgH="2752725" progId="Presentations.Chart.10">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828800"/>
                        <a:ext cx="48006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1EFCA60-E0C4-D635-CC85-E4D92AE6DF40}"/>
              </a:ext>
            </a:extLst>
          </p:cNvPr>
          <p:cNvSpPr>
            <a:spLocks noGrp="1" noChangeArrowheads="1"/>
          </p:cNvSpPr>
          <p:nvPr>
            <p:ph type="title"/>
          </p:nvPr>
        </p:nvSpPr>
        <p:spPr>
          <a:xfrm>
            <a:off x="304800" y="609600"/>
            <a:ext cx="8839200" cy="715963"/>
          </a:xfrm>
        </p:spPr>
        <p:txBody>
          <a:bodyPr/>
          <a:lstStyle/>
          <a:p>
            <a:pPr eaLnBrk="1" hangingPunct="1"/>
            <a:br>
              <a:rPr lang="en-US" altLang="en-US" sz="3600" b="1"/>
            </a:br>
            <a:r>
              <a:rPr lang="en-US" altLang="en-US" sz="3600" b="1"/>
              <a:t>Une interaction « pour le meilleur </a:t>
            </a:r>
            <a:r>
              <a:rPr lang="en-US" altLang="en-US" sz="3600" b="1" i="1"/>
              <a:t>et</a:t>
            </a:r>
            <a:r>
              <a:rPr lang="en-US" altLang="en-US" sz="3600" b="1"/>
              <a:t> pour le pire » </a:t>
            </a:r>
            <a:r>
              <a:rPr lang="en-US" altLang="en-US" sz="2000"/>
              <a:t>(Belsky &amp; Pluess, 2009 ; Ellis et al., 2011)</a:t>
            </a:r>
            <a:br>
              <a:rPr lang="en-US" altLang="en-US" sz="2000"/>
            </a:br>
            <a:br>
              <a:rPr lang="en-US" altLang="en-US" sz="4000"/>
            </a:br>
            <a:endParaRPr lang="en-US" altLang="en-US" sz="4000"/>
          </a:p>
        </p:txBody>
      </p:sp>
      <p:sp>
        <p:nvSpPr>
          <p:cNvPr id="25603" name="Rectangle 3">
            <a:extLst>
              <a:ext uri="{FF2B5EF4-FFF2-40B4-BE49-F238E27FC236}">
                <a16:creationId xmlns:a16="http://schemas.microsoft.com/office/drawing/2014/main" id="{64926970-7EF7-07B7-CE71-B82298AA4B76}"/>
              </a:ext>
            </a:extLst>
          </p:cNvPr>
          <p:cNvSpPr>
            <a:spLocks noGrp="1" noChangeArrowheads="1"/>
          </p:cNvSpPr>
          <p:nvPr>
            <p:ph type="body" idx="1"/>
          </p:nvPr>
        </p:nvSpPr>
        <p:spPr>
          <a:xfrm>
            <a:off x="381000" y="1295400"/>
            <a:ext cx="8534400" cy="5334000"/>
          </a:xfrm>
        </p:spPr>
        <p:txBody>
          <a:bodyPr/>
          <a:lstStyle/>
          <a:p>
            <a:r>
              <a:rPr lang="en-US" altLang="en-US" sz="2800" dirty="0"/>
              <a:t>Remet </a:t>
            </a:r>
            <a:r>
              <a:rPr lang="en-US" altLang="en-US" sz="2800" dirty="0" err="1"/>
              <a:t>en</a:t>
            </a:r>
            <a:r>
              <a:rPr lang="en-US" altLang="en-US" sz="2800" dirty="0"/>
              <a:t> question </a:t>
            </a:r>
            <a:r>
              <a:rPr lang="en-US" altLang="en-US" sz="2800" dirty="0" err="1"/>
              <a:t>une</a:t>
            </a:r>
            <a:r>
              <a:rPr lang="en-US" altLang="en-US" sz="2800" dirty="0"/>
              <a:t> </a:t>
            </a:r>
            <a:r>
              <a:rPr lang="en-US" altLang="en-US" sz="2800" dirty="0" err="1"/>
              <a:t>hypothèse</a:t>
            </a:r>
            <a:r>
              <a:rPr lang="en-US" altLang="en-US" sz="2800" dirty="0"/>
              <a:t> </a:t>
            </a:r>
            <a:r>
              <a:rPr lang="en-US" altLang="en-US" sz="2800" dirty="0" err="1"/>
              <a:t>largement</a:t>
            </a:r>
            <a:r>
              <a:rPr lang="en-US" altLang="en-US" sz="2800" dirty="0"/>
              <a:t> </a:t>
            </a:r>
            <a:r>
              <a:rPr lang="en-US" altLang="en-US" sz="2800" dirty="0" err="1"/>
              <a:t>répandue</a:t>
            </a:r>
            <a:r>
              <a:rPr lang="en-US" altLang="en-US" sz="2800" dirty="0"/>
              <a:t> : </a:t>
            </a:r>
          </a:p>
          <a:p>
            <a:pPr lvl="1"/>
            <a:r>
              <a:rPr lang="en-US" altLang="en-US" sz="2400" dirty="0"/>
              <a:t>Le STS (et </a:t>
            </a:r>
            <a:r>
              <a:rPr lang="en-US" altLang="en-US" sz="2400" dirty="0" err="1"/>
              <a:t>d'autres</a:t>
            </a:r>
            <a:r>
              <a:rPr lang="en-US" altLang="en-US" sz="2400" dirty="0"/>
              <a:t> </a:t>
            </a:r>
            <a:r>
              <a:rPr lang="en-US" altLang="en-US" sz="2400" dirty="0" err="1"/>
              <a:t>tempéraments</a:t>
            </a:r>
            <a:r>
              <a:rPr lang="en-US" altLang="en-US" sz="2400" dirty="0"/>
              <a:t> à </a:t>
            </a:r>
            <a:r>
              <a:rPr lang="en-US" altLang="en-US" sz="2400" dirty="0" err="1"/>
              <a:t>faible</a:t>
            </a:r>
            <a:r>
              <a:rPr lang="en-US" altLang="en-US" sz="2400" dirty="0"/>
              <a:t> </a:t>
            </a:r>
            <a:r>
              <a:rPr lang="en-US" altLang="en-US" sz="2400" dirty="0" err="1"/>
              <a:t>fréquence</a:t>
            </a:r>
            <a:r>
              <a:rPr lang="en-US" altLang="en-US" sz="2400" dirty="0"/>
              <a:t>) </a:t>
            </a:r>
            <a:r>
              <a:rPr lang="en-US" altLang="en-US" sz="2400" dirty="0" err="1"/>
              <a:t>n'est</a:t>
            </a:r>
            <a:r>
              <a:rPr lang="en-US" altLang="en-US" sz="2400" dirty="0"/>
              <a:t> PAS </a:t>
            </a:r>
            <a:r>
              <a:rPr lang="en-US" altLang="en-US" sz="2400" dirty="0" err="1"/>
              <a:t>seulement</a:t>
            </a:r>
            <a:r>
              <a:rPr lang="en-US" altLang="en-US" sz="2400" dirty="0"/>
              <a:t> un </a:t>
            </a:r>
            <a:r>
              <a:rPr lang="en-US" altLang="en-US" sz="2400" dirty="0" err="1"/>
              <a:t>facteur</a:t>
            </a:r>
            <a:r>
              <a:rPr lang="en-US" altLang="en-US" sz="2400" dirty="0"/>
              <a:t> de </a:t>
            </a:r>
            <a:r>
              <a:rPr lang="en-US" altLang="en-US" sz="2400" dirty="0" err="1"/>
              <a:t>vulnérabilité</a:t>
            </a:r>
            <a:endParaRPr lang="en-US" altLang="en-US" sz="2400" dirty="0"/>
          </a:p>
          <a:p>
            <a:r>
              <a:rPr lang="en-US" altLang="en-US" sz="2800" dirty="0"/>
              <a:t>Méta-</a:t>
            </a:r>
            <a:r>
              <a:rPr lang="en-US" altLang="en-US" sz="2800" dirty="0" err="1"/>
              <a:t>analyse</a:t>
            </a:r>
            <a:r>
              <a:rPr lang="en-US" altLang="en-US" sz="2800" dirty="0"/>
              <a:t> :  </a:t>
            </a:r>
          </a:p>
          <a:p>
            <a:pPr lvl="1"/>
            <a:r>
              <a:rPr lang="en-US" altLang="en-US" sz="2400" dirty="0"/>
              <a:t>Un certain </a:t>
            </a:r>
            <a:r>
              <a:rPr lang="en-US" altLang="en-US" sz="2400" dirty="0" err="1"/>
              <a:t>nombre</a:t>
            </a:r>
            <a:r>
              <a:rPr lang="en-US" altLang="en-US" sz="2400" dirty="0"/>
              <a:t> </a:t>
            </a:r>
            <a:r>
              <a:rPr lang="en-US" altLang="en-US" sz="2400" dirty="0" err="1"/>
              <a:t>d'indicateurs</a:t>
            </a:r>
            <a:r>
              <a:rPr lang="en-US" altLang="en-US" sz="2400" dirty="0"/>
              <a:t> de </a:t>
            </a:r>
            <a:r>
              <a:rPr lang="en-US" altLang="en-US" sz="2400" dirty="0" err="1"/>
              <a:t>susceptibilité</a:t>
            </a:r>
            <a:r>
              <a:rPr lang="en-US" altLang="en-US" sz="2400" dirty="0"/>
              <a:t> (y </a:t>
            </a:r>
            <a:r>
              <a:rPr lang="en-US" altLang="en-US" sz="2400" dirty="0" err="1"/>
              <a:t>compris</a:t>
            </a:r>
            <a:r>
              <a:rPr lang="en-US" altLang="en-US" sz="2400" dirty="0"/>
              <a:t> la STS) : </a:t>
            </a:r>
          </a:p>
          <a:p>
            <a:pPr lvl="2"/>
            <a:r>
              <a:rPr lang="en-US" altLang="en-US" dirty="0" err="1"/>
              <a:t>Comportementaux</a:t>
            </a:r>
            <a:r>
              <a:rPr lang="en-US" altLang="en-US" dirty="0"/>
              <a:t> (par </a:t>
            </a:r>
            <a:r>
              <a:rPr lang="en-US" altLang="en-US" dirty="0" err="1"/>
              <a:t>exemple</a:t>
            </a:r>
            <a:r>
              <a:rPr lang="en-US" altLang="en-US" dirty="0"/>
              <a:t>, les </a:t>
            </a:r>
            <a:r>
              <a:rPr lang="en-US" altLang="en-US" dirty="0" err="1"/>
              <a:t>nourrissons</a:t>
            </a:r>
            <a:r>
              <a:rPr lang="en-US" altLang="en-US" dirty="0"/>
              <a:t> « </a:t>
            </a:r>
            <a:r>
              <a:rPr lang="en-US" altLang="en-US" dirty="0" err="1"/>
              <a:t>irritables</a:t>
            </a:r>
            <a:r>
              <a:rPr lang="en-US" altLang="en-US" dirty="0"/>
              <a:t> »)</a:t>
            </a:r>
          </a:p>
          <a:p>
            <a:pPr lvl="2"/>
            <a:r>
              <a:rPr lang="en-US" altLang="en-US" dirty="0" err="1"/>
              <a:t>Génétiques</a:t>
            </a:r>
            <a:endParaRPr lang="en-US" altLang="en-US" dirty="0"/>
          </a:p>
          <a:p>
            <a:pPr lvl="2"/>
            <a:r>
              <a:rPr lang="en-US" altLang="en-US" dirty="0" err="1"/>
              <a:t>Réactivité</a:t>
            </a:r>
            <a:r>
              <a:rPr lang="en-US" altLang="en-US" dirty="0"/>
              <a:t> </a:t>
            </a:r>
            <a:r>
              <a:rPr lang="en-US" altLang="en-US" dirty="0" err="1"/>
              <a:t>physiologique</a:t>
            </a:r>
            <a:endParaRPr lang="en-US" altLang="en-US" dirty="0"/>
          </a:p>
          <a:p>
            <a:pPr lvl="2"/>
            <a:r>
              <a:rPr lang="en-US" altLang="en-US" dirty="0" err="1"/>
              <a:t>Échelle</a:t>
            </a:r>
            <a:r>
              <a:rPr lang="en-US" altLang="en-US" dirty="0"/>
              <a:t> HSP</a:t>
            </a:r>
          </a:p>
          <a:p>
            <a:pPr lvl="1"/>
            <a:r>
              <a:rPr lang="en-US" altLang="en-US" sz="2400" dirty="0"/>
              <a:t>Dans de </a:t>
            </a:r>
            <a:r>
              <a:rPr lang="en-US" altLang="en-US" sz="2400" dirty="0" err="1"/>
              <a:t>bonnes</a:t>
            </a:r>
            <a:r>
              <a:rPr lang="en-US" altLang="en-US" sz="2400" dirty="0"/>
              <a:t> conditions (« </a:t>
            </a:r>
            <a:r>
              <a:rPr lang="en-US" altLang="en-US" sz="2400" dirty="0" err="1"/>
              <a:t>adéquation</a:t>
            </a:r>
            <a:r>
              <a:rPr lang="en-US" altLang="en-US" sz="2400" dirty="0"/>
              <a:t> »), le SPS </a:t>
            </a:r>
            <a:r>
              <a:rPr lang="en-US" altLang="en-US" sz="2400" dirty="0" err="1"/>
              <a:t>est</a:t>
            </a:r>
            <a:r>
              <a:rPr lang="en-US" altLang="en-US" sz="2400" dirty="0"/>
              <a:t> un </a:t>
            </a:r>
            <a:r>
              <a:rPr lang="en-US" altLang="en-US" sz="2400" dirty="0" err="1"/>
              <a:t>avantage</a:t>
            </a:r>
            <a:endParaRPr lang="en-US" altLang="en-US" sz="2400" dirty="0"/>
          </a:p>
          <a:p>
            <a:pPr lvl="1"/>
            <a:endParaRPr lang="en-US" alt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C1892955-E961-F2C5-A220-54791D2E1860}"/>
              </a:ext>
            </a:extLst>
          </p:cNvPr>
          <p:cNvSpPr>
            <a:spLocks noGrp="1"/>
          </p:cNvSpPr>
          <p:nvPr>
            <p:ph type="title"/>
          </p:nvPr>
        </p:nvSpPr>
        <p:spPr>
          <a:xfrm>
            <a:off x="0" y="274638"/>
            <a:ext cx="9144000" cy="1143000"/>
          </a:xfrm>
        </p:spPr>
        <p:txBody>
          <a:bodyPr/>
          <a:lstStyle/>
          <a:p>
            <a:r>
              <a:rPr lang="en-US" altLang="en-US" sz="4000" b="1"/>
              <a:t>Sensibilité à l'avantage</a:t>
            </a:r>
            <a:br>
              <a:rPr lang="en-US" altLang="en-US"/>
            </a:br>
            <a:r>
              <a:rPr lang="en-US" altLang="en-US" sz="2400"/>
              <a:t>Pluess &amp; Belsky (2012, </a:t>
            </a:r>
            <a:r>
              <a:rPr lang="en-US" altLang="en-US" sz="2400" i="1"/>
              <a:t>Psych Bull </a:t>
            </a:r>
            <a:r>
              <a:rPr lang="en-US" altLang="en-US" sz="2400"/>
              <a:t>; d'après Manuck, 2011)</a:t>
            </a:r>
          </a:p>
        </p:txBody>
      </p:sp>
      <p:sp>
        <p:nvSpPr>
          <p:cNvPr id="26627" name="Content Placeholder 2">
            <a:extLst>
              <a:ext uri="{FF2B5EF4-FFF2-40B4-BE49-F238E27FC236}">
                <a16:creationId xmlns:a16="http://schemas.microsoft.com/office/drawing/2014/main" id="{43EAF826-FD6C-765A-819B-78AC2FB6DFDF}"/>
              </a:ext>
            </a:extLst>
          </p:cNvPr>
          <p:cNvSpPr>
            <a:spLocks noGrp="1"/>
          </p:cNvSpPr>
          <p:nvPr>
            <p:ph idx="1"/>
          </p:nvPr>
        </p:nvSpPr>
        <p:spPr>
          <a:xfrm>
            <a:off x="228600" y="1600200"/>
            <a:ext cx="8915400" cy="4525963"/>
          </a:xfrm>
        </p:spPr>
        <p:txBody>
          <a:bodyPr/>
          <a:lstStyle/>
          <a:p>
            <a:r>
              <a:rPr lang="en-US" altLang="en-US" dirty="0"/>
              <a:t>Se </a:t>
            </a:r>
            <a:r>
              <a:rPr lang="en-US" altLang="en-US" dirty="0" err="1"/>
              <a:t>concentre</a:t>
            </a:r>
            <a:r>
              <a:rPr lang="en-US" altLang="en-US" dirty="0"/>
              <a:t> sur la </a:t>
            </a:r>
            <a:r>
              <a:rPr lang="en-US" altLang="en-US" dirty="0" err="1"/>
              <a:t>moitié</a:t>
            </a:r>
            <a:r>
              <a:rPr lang="en-US" altLang="en-US" dirty="0"/>
              <a:t> « positive » de </a:t>
            </a:r>
            <a:r>
              <a:rPr lang="en-US" altLang="en-US" dirty="0" err="1"/>
              <a:t>l'interaction</a:t>
            </a:r>
            <a:endParaRPr lang="en-US" altLang="en-US" dirty="0"/>
          </a:p>
          <a:p>
            <a:r>
              <a:rPr lang="en-US" altLang="en-US" dirty="0"/>
              <a:t>« </a:t>
            </a:r>
            <a:r>
              <a:rPr lang="en-US" altLang="en-US" dirty="0" err="1"/>
              <a:t>Avantage</a:t>
            </a:r>
            <a:r>
              <a:rPr lang="en-US" altLang="en-US" dirty="0"/>
              <a:t> » fait </a:t>
            </a:r>
            <a:r>
              <a:rPr lang="en-US" altLang="en-US" dirty="0" err="1"/>
              <a:t>référence</a:t>
            </a:r>
            <a:r>
              <a:rPr lang="en-US" altLang="en-US" dirty="0"/>
              <a:t> à un </a:t>
            </a:r>
            <a:r>
              <a:rPr lang="en-US" altLang="en-US" dirty="0" err="1"/>
              <a:t>avantage</a:t>
            </a:r>
            <a:r>
              <a:rPr lang="en-US" altLang="en-US" dirty="0"/>
              <a:t> </a:t>
            </a:r>
            <a:r>
              <a:rPr lang="en-US" altLang="en-US" dirty="0" err="1"/>
              <a:t>général</a:t>
            </a:r>
            <a:r>
              <a:rPr lang="en-US" altLang="en-US" dirty="0"/>
              <a:t> </a:t>
            </a:r>
            <a:r>
              <a:rPr lang="en-US" altLang="en-US" dirty="0" err="1"/>
              <a:t>plutôt</a:t>
            </a:r>
            <a:r>
              <a:rPr lang="en-US" altLang="en-US" dirty="0"/>
              <a:t> </a:t>
            </a:r>
            <a:r>
              <a:rPr lang="en-US" altLang="en-US" dirty="0" err="1"/>
              <a:t>que</a:t>
            </a:r>
            <a:r>
              <a:rPr lang="en-US" altLang="en-US" dirty="0"/>
              <a:t> </a:t>
            </a:r>
            <a:r>
              <a:rPr lang="en-US" altLang="en-US" dirty="0" err="1"/>
              <a:t>spécifique</a:t>
            </a:r>
            <a:endParaRPr lang="en-US" altLang="en-US" dirty="0"/>
          </a:p>
          <a:p>
            <a:r>
              <a:rPr lang="en-US" altLang="en-US" dirty="0">
                <a:solidFill>
                  <a:srgbClr val="FF0000"/>
                </a:solidFill>
              </a:rPr>
              <a:t>La « </a:t>
            </a:r>
            <a:r>
              <a:rPr lang="en-US" altLang="en-US" dirty="0" err="1">
                <a:solidFill>
                  <a:srgbClr val="FF0000"/>
                </a:solidFill>
              </a:rPr>
              <a:t>résilience</a:t>
            </a:r>
            <a:r>
              <a:rPr lang="en-US" altLang="en-US" dirty="0">
                <a:solidFill>
                  <a:srgbClr val="FF0000"/>
                </a:solidFill>
              </a:rPr>
              <a:t> » </a:t>
            </a:r>
            <a:r>
              <a:rPr lang="en-US" altLang="en-US" dirty="0" err="1">
                <a:solidFill>
                  <a:srgbClr val="FF0000"/>
                </a:solidFill>
              </a:rPr>
              <a:t>équivaut</a:t>
            </a:r>
            <a:r>
              <a:rPr lang="en-US" altLang="en-US" dirty="0">
                <a:solidFill>
                  <a:srgbClr val="FF0000"/>
                </a:solidFill>
              </a:rPr>
              <a:t> à la </a:t>
            </a:r>
            <a:r>
              <a:rPr lang="en-US" altLang="en-US" dirty="0" err="1">
                <a:solidFill>
                  <a:srgbClr val="FF0000"/>
                </a:solidFill>
              </a:rPr>
              <a:t>résistance</a:t>
            </a:r>
            <a:r>
              <a:rPr lang="en-US" altLang="en-US" dirty="0">
                <a:solidFill>
                  <a:srgbClr val="FF0000"/>
                </a:solidFill>
              </a:rPr>
              <a:t> à </a:t>
            </a:r>
            <a:r>
              <a:rPr lang="en-US" altLang="en-US" dirty="0" err="1">
                <a:solidFill>
                  <a:srgbClr val="FF0000"/>
                </a:solidFill>
              </a:rPr>
              <a:t>l'avantage</a:t>
            </a:r>
            <a:endParaRPr lang="en-US" altLang="en-US" dirty="0">
              <a:solidFill>
                <a:srgbClr val="FF0000"/>
              </a:solidFill>
            </a:endParaRPr>
          </a:p>
          <a:p>
            <a:r>
              <a:rPr lang="en-US" altLang="en-US" dirty="0"/>
              <a:t>Première étude célèbre : Suomi (1997), des singes </a:t>
            </a:r>
            <a:r>
              <a:rPr lang="en-US" altLang="en-US" dirty="0" err="1"/>
              <a:t>rhésus</a:t>
            </a:r>
            <a:r>
              <a:rPr lang="en-US" altLang="en-US" dirty="0"/>
              <a:t> « </a:t>
            </a:r>
            <a:r>
              <a:rPr lang="en-US" altLang="en-US" dirty="0" err="1"/>
              <a:t>tendus</a:t>
            </a:r>
            <a:r>
              <a:rPr lang="en-US" altLang="en-US" dirty="0"/>
              <a:t> » </a:t>
            </a:r>
            <a:r>
              <a:rPr lang="en-US" altLang="en-US" dirty="0" err="1"/>
              <a:t>ont</a:t>
            </a:r>
            <a:r>
              <a:rPr lang="en-US" altLang="en-US" dirty="0"/>
              <a:t> </a:t>
            </a:r>
            <a:r>
              <a:rPr lang="en-US" altLang="en-US" dirty="0" err="1"/>
              <a:t>été</a:t>
            </a:r>
            <a:r>
              <a:rPr lang="en-US" altLang="en-US" dirty="0"/>
              <a:t> </a:t>
            </a:r>
            <a:r>
              <a:rPr lang="en-US" altLang="en-US" dirty="0" err="1"/>
              <a:t>assignés</a:t>
            </a:r>
            <a:r>
              <a:rPr lang="en-US" altLang="en-US" dirty="0"/>
              <a:t> à des mères </a:t>
            </a:r>
            <a:r>
              <a:rPr lang="en-US" altLang="en-US" dirty="0" err="1"/>
              <a:t>compétentes</a:t>
            </a:r>
            <a:r>
              <a:rPr lang="en-US" altLang="en-US" dirty="0"/>
              <a:t> = </a:t>
            </a:r>
            <a:r>
              <a:rPr lang="en-US" altLang="en-US" dirty="0" err="1"/>
              <a:t>statut</a:t>
            </a:r>
            <a:r>
              <a:rPr lang="en-US" altLang="en-US" dirty="0"/>
              <a:t> social </a:t>
            </a:r>
            <a:r>
              <a:rPr lang="en-US" altLang="en-US" dirty="0" err="1"/>
              <a:t>élevé</a:t>
            </a:r>
            <a:endParaRPr lang="en-US" altLang="en-US" dirty="0"/>
          </a:p>
          <a:p>
            <a:pPr>
              <a:buFontTx/>
              <a:buNone/>
            </a:pPr>
            <a:r>
              <a:rPr lang="en-US" altLang="en-US" b="1" dirty="0"/>
              <a:t> </a:t>
            </a:r>
            <a:endParaRPr lang="en-US" altLang="en-US" dirty="0"/>
          </a:p>
          <a:p>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3380D26-6F56-679F-ABB5-20E5CF38A425}"/>
              </a:ext>
            </a:extLst>
          </p:cNvPr>
          <p:cNvSpPr>
            <a:spLocks noGrp="1"/>
          </p:cNvSpPr>
          <p:nvPr>
            <p:ph type="title"/>
          </p:nvPr>
        </p:nvSpPr>
        <p:spPr>
          <a:xfrm>
            <a:off x="0" y="304800"/>
            <a:ext cx="9144000" cy="1143000"/>
          </a:xfrm>
        </p:spPr>
        <p:txBody>
          <a:bodyPr/>
          <a:lstStyle/>
          <a:p>
            <a:r>
              <a:rPr lang="en-US" altLang="en-US" sz="3200"/>
              <a:t>Une intervention qui n'a réussi que pour les personnes ayant un score élevé sur l'échelle HSP </a:t>
            </a:r>
            <a:r>
              <a:rPr lang="en-US" altLang="en-US" sz="2000"/>
              <a:t>(Pluess &amp; Boniwell, 2015)</a:t>
            </a:r>
            <a:br>
              <a:rPr lang="en-US" altLang="en-US" sz="3600"/>
            </a:br>
            <a:endParaRPr lang="en-US" altLang="en-US" sz="3600"/>
          </a:p>
        </p:txBody>
      </p:sp>
      <p:pic>
        <p:nvPicPr>
          <p:cNvPr id="27651" name="Picture 2">
            <a:extLst>
              <a:ext uri="{FF2B5EF4-FFF2-40B4-BE49-F238E27FC236}">
                <a16:creationId xmlns:a16="http://schemas.microsoft.com/office/drawing/2014/main" id="{FEC11AF8-D5FE-525E-1288-70D1684FB7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5051"/>
          <a:stretch>
            <a:fillRect/>
          </a:stretch>
        </p:blipFill>
        <p:spPr>
          <a:xfrm>
            <a:off x="609600" y="1143000"/>
            <a:ext cx="7770813" cy="548640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E48D409-AE3A-A37B-22AD-1B9D8041D060}"/>
              </a:ext>
            </a:extLst>
          </p:cNvPr>
          <p:cNvSpPr>
            <a:spLocks noGrp="1"/>
          </p:cNvSpPr>
          <p:nvPr>
            <p:ph type="title"/>
          </p:nvPr>
        </p:nvSpPr>
        <p:spPr>
          <a:xfrm>
            <a:off x="304800" y="274638"/>
            <a:ext cx="8610600" cy="1143000"/>
          </a:xfrm>
        </p:spPr>
        <p:txBody>
          <a:bodyPr/>
          <a:lstStyle/>
          <a:p>
            <a:r>
              <a:rPr lang="en-US" altLang="en-US" sz="4000" b="1"/>
              <a:t>Exemples possibles de sensibilité à l'avantage, allèle court de la sérotonine</a:t>
            </a:r>
            <a:endParaRPr lang="en-US" altLang="en-US" sz="4000"/>
          </a:p>
        </p:txBody>
      </p:sp>
      <p:sp>
        <p:nvSpPr>
          <p:cNvPr id="28675" name="Content Placeholder 2">
            <a:extLst>
              <a:ext uri="{FF2B5EF4-FFF2-40B4-BE49-F238E27FC236}">
                <a16:creationId xmlns:a16="http://schemas.microsoft.com/office/drawing/2014/main" id="{1A609ABE-3BE0-CECE-FD9A-6DD1DB8F2E7C}"/>
              </a:ext>
            </a:extLst>
          </p:cNvPr>
          <p:cNvSpPr>
            <a:spLocks noGrp="1"/>
          </p:cNvSpPr>
          <p:nvPr>
            <p:ph idx="1"/>
          </p:nvPr>
        </p:nvSpPr>
        <p:spPr>
          <a:xfrm>
            <a:off x="228600" y="1600200"/>
            <a:ext cx="8686800" cy="4876800"/>
          </a:xfrm>
        </p:spPr>
        <p:txBody>
          <a:bodyPr/>
          <a:lstStyle/>
          <a:p>
            <a:r>
              <a:rPr lang="en-US" altLang="en-US" sz="2600"/>
              <a:t>Réactivité maternelle = internalisation morale uniquement avec l'allèle ss</a:t>
            </a:r>
          </a:p>
          <a:p>
            <a:r>
              <a:rPr lang="en-US" altLang="en-US" sz="2600"/>
              <a:t>BEI : nourrissons orphelins roumains assignés au hasard à des familles d'accueil qualifiées : seuls ceux présentant l'allèle ss ont bénéficié de cette mesure à 54 mois</a:t>
            </a:r>
          </a:p>
          <a:p>
            <a:r>
              <a:rPr lang="en-US" altLang="en-US" sz="2600"/>
              <a:t>Adultes : allèle ss. Amplifie les émotions positives dans le mariage et amplifie les émotions sociales en général</a:t>
            </a: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3B840F7-A502-9BCB-1974-8183333A68A4}"/>
              </a:ext>
            </a:extLst>
          </p:cNvPr>
          <p:cNvSpPr>
            <a:spLocks noGrp="1" noChangeArrowheads="1"/>
          </p:cNvSpPr>
          <p:nvPr>
            <p:ph type="title"/>
          </p:nvPr>
        </p:nvSpPr>
        <p:spPr/>
        <p:txBody>
          <a:bodyPr/>
          <a:lstStyle/>
          <a:p>
            <a:pPr eaLnBrk="1" hangingPunct="1"/>
            <a:r>
              <a:rPr lang="en-US" altLang="en-US"/>
              <a:t>Aperçu</a:t>
            </a:r>
            <a:endParaRPr lang="en-US" altLang="en-US" sz="1400"/>
          </a:p>
        </p:txBody>
      </p:sp>
      <p:sp>
        <p:nvSpPr>
          <p:cNvPr id="29699" name="Rectangle 3">
            <a:extLst>
              <a:ext uri="{FF2B5EF4-FFF2-40B4-BE49-F238E27FC236}">
                <a16:creationId xmlns:a16="http://schemas.microsoft.com/office/drawing/2014/main" id="{562B3036-FFE9-762C-E948-247263646119}"/>
              </a:ext>
            </a:extLst>
          </p:cNvPr>
          <p:cNvSpPr>
            <a:spLocks noGrp="1" noChangeArrowheads="1"/>
          </p:cNvSpPr>
          <p:nvPr>
            <p:ph type="body" idx="1"/>
          </p:nvPr>
        </p:nvSpPr>
        <p:spPr>
          <a:xfrm>
            <a:off x="152400" y="1600200"/>
            <a:ext cx="8839200" cy="4525963"/>
          </a:xfrm>
        </p:spPr>
        <p:txBody>
          <a:bodyPr/>
          <a:lstStyle/>
          <a:p>
            <a:pPr eaLnBrk="1" hangingPunct="1">
              <a:lnSpc>
                <a:spcPct val="90000"/>
              </a:lnSpc>
            </a:pPr>
            <a:r>
              <a:rPr lang="en-US" altLang="en-US" sz="2800" dirty="0">
                <a:solidFill>
                  <a:schemeClr val="bg2"/>
                </a:solidFill>
              </a:rPr>
              <a:t>Le concept et </a:t>
            </a:r>
            <a:r>
              <a:rPr lang="en-US" altLang="en-US" sz="2800" dirty="0" err="1">
                <a:solidFill>
                  <a:schemeClr val="bg2"/>
                </a:solidFill>
              </a:rPr>
              <a:t>sa</a:t>
            </a:r>
            <a:r>
              <a:rPr lang="en-US" altLang="en-US" sz="2800" dirty="0">
                <a:solidFill>
                  <a:schemeClr val="bg2"/>
                </a:solidFill>
              </a:rPr>
              <a:t> </a:t>
            </a:r>
            <a:r>
              <a:rPr lang="en-US" altLang="en-US" sz="2800" dirty="0" err="1">
                <a:solidFill>
                  <a:schemeClr val="bg2"/>
                </a:solidFill>
              </a:rPr>
              <a:t>mesure</a:t>
            </a:r>
            <a:r>
              <a:rPr lang="en-US" altLang="en-US" sz="2800" dirty="0">
                <a:solidFill>
                  <a:schemeClr val="bg2"/>
                </a:solidFill>
              </a:rPr>
              <a:t> </a:t>
            </a:r>
          </a:p>
          <a:p>
            <a:pPr eaLnBrk="1" hangingPunct="1">
              <a:lnSpc>
                <a:spcPct val="90000"/>
              </a:lnSpc>
            </a:pPr>
            <a:r>
              <a:rPr lang="en-US" altLang="en-US" sz="2800" dirty="0" err="1">
                <a:solidFill>
                  <a:schemeClr val="bg2"/>
                </a:solidFill>
              </a:rPr>
              <a:t>Susceptibilité</a:t>
            </a:r>
            <a:r>
              <a:rPr lang="en-US" altLang="en-US" sz="2800" dirty="0">
                <a:solidFill>
                  <a:schemeClr val="bg2"/>
                </a:solidFill>
              </a:rPr>
              <a:t> </a:t>
            </a:r>
            <a:r>
              <a:rPr lang="en-US" altLang="en-US" sz="2800" dirty="0" err="1">
                <a:solidFill>
                  <a:schemeClr val="bg2"/>
                </a:solidFill>
              </a:rPr>
              <a:t>différentielle</a:t>
            </a:r>
            <a:endParaRPr lang="en-US" altLang="en-US" sz="2800" i="1" dirty="0">
              <a:solidFill>
                <a:schemeClr val="bg2"/>
              </a:solidFill>
            </a:endParaRPr>
          </a:p>
          <a:p>
            <a:pPr eaLnBrk="1" hangingPunct="1">
              <a:lnSpc>
                <a:spcPct val="90000"/>
              </a:lnSpc>
            </a:pPr>
            <a:r>
              <a:rPr lang="en-US" altLang="en-US" sz="2800" b="1" dirty="0" err="1">
                <a:solidFill>
                  <a:srgbClr val="FF0000"/>
                </a:solidFill>
              </a:rPr>
              <a:t>Expériences</a:t>
            </a:r>
            <a:r>
              <a:rPr lang="en-US" altLang="en-US" sz="2800" b="1" dirty="0">
                <a:solidFill>
                  <a:srgbClr val="FF0000"/>
                </a:solidFill>
              </a:rPr>
              <a:t> </a:t>
            </a:r>
            <a:r>
              <a:rPr lang="en-US" altLang="en-US" sz="2800" b="1" dirty="0" err="1">
                <a:solidFill>
                  <a:srgbClr val="FF0000"/>
                </a:solidFill>
              </a:rPr>
              <a:t>comportementales</a:t>
            </a:r>
            <a:r>
              <a:rPr lang="en-US" altLang="en-US" sz="2800" b="1" dirty="0">
                <a:solidFill>
                  <a:srgbClr val="FF0000"/>
                </a:solidFill>
              </a:rPr>
              <a:t>/</a:t>
            </a:r>
            <a:r>
              <a:rPr lang="en-US" altLang="en-US" sz="2800" b="1" dirty="0" err="1">
                <a:solidFill>
                  <a:srgbClr val="FF0000"/>
                </a:solidFill>
              </a:rPr>
              <a:t>émotionnelles</a:t>
            </a:r>
            <a:endParaRPr lang="en-US" altLang="en-US" sz="2800" b="1" dirty="0">
              <a:solidFill>
                <a:srgbClr val="FF0000"/>
              </a:solidFill>
            </a:endParaRPr>
          </a:p>
          <a:p>
            <a:pPr eaLnBrk="1" hangingPunct="1">
              <a:lnSpc>
                <a:spcPct val="90000"/>
              </a:lnSpc>
            </a:pPr>
            <a:r>
              <a:rPr lang="en-US" altLang="en-US" sz="2800" dirty="0" err="1">
                <a:solidFill>
                  <a:schemeClr val="bg2"/>
                </a:solidFill>
              </a:rPr>
              <a:t>Corrélats</a:t>
            </a:r>
            <a:r>
              <a:rPr lang="en-US" altLang="en-US" sz="2800" dirty="0">
                <a:solidFill>
                  <a:schemeClr val="bg2"/>
                </a:solidFill>
              </a:rPr>
              <a:t> </a:t>
            </a:r>
            <a:r>
              <a:rPr lang="en-US" altLang="en-US" sz="2800" dirty="0" err="1">
                <a:solidFill>
                  <a:schemeClr val="bg2"/>
                </a:solidFill>
              </a:rPr>
              <a:t>neuronaux</a:t>
            </a:r>
            <a:endParaRPr lang="en-US" altLang="en-US" sz="2800" dirty="0">
              <a:solidFill>
                <a:schemeClr val="bg2"/>
              </a:solidFill>
            </a:endParaRPr>
          </a:p>
          <a:p>
            <a:pPr eaLnBrk="1" hangingPunct="1">
              <a:lnSpc>
                <a:spcPct val="90000"/>
              </a:lnSpc>
            </a:pPr>
            <a:r>
              <a:rPr lang="en-US" altLang="en-US" sz="2800" dirty="0" err="1">
                <a:solidFill>
                  <a:schemeClr val="bg2"/>
                </a:solidFill>
              </a:rPr>
              <a:t>Héritabilité</a:t>
            </a:r>
            <a:r>
              <a:rPr lang="en-US" altLang="en-US" sz="2800" dirty="0">
                <a:solidFill>
                  <a:schemeClr val="bg2"/>
                </a:solidFill>
              </a:rPr>
              <a:t> et </a:t>
            </a:r>
            <a:r>
              <a:rPr lang="en-US" altLang="en-US" sz="2800" dirty="0" err="1">
                <a:solidFill>
                  <a:schemeClr val="bg2"/>
                </a:solidFill>
              </a:rPr>
              <a:t>corrélats</a:t>
            </a:r>
            <a:r>
              <a:rPr lang="en-US" altLang="en-US" sz="2800" dirty="0">
                <a:solidFill>
                  <a:schemeClr val="bg2"/>
                </a:solidFill>
              </a:rPr>
              <a:t> </a:t>
            </a:r>
            <a:r>
              <a:rPr lang="en-US" altLang="en-US" sz="2800" dirty="0" err="1">
                <a:solidFill>
                  <a:schemeClr val="bg2"/>
                </a:solidFill>
              </a:rPr>
              <a:t>génétiques</a:t>
            </a:r>
            <a:endParaRPr lang="en-US" altLang="en-US" sz="2800" dirty="0">
              <a:solidFill>
                <a:schemeClr val="bg2"/>
              </a:solidFill>
            </a:endParaRPr>
          </a:p>
          <a:p>
            <a:pPr eaLnBrk="1" hangingPunct="1">
              <a:lnSpc>
                <a:spcPct val="90000"/>
              </a:lnSpc>
            </a:pPr>
            <a:r>
              <a:rPr lang="en-US" altLang="en-US" sz="2800" dirty="0" err="1">
                <a:solidFill>
                  <a:schemeClr val="bg2"/>
                </a:solidFill>
              </a:rPr>
              <a:t>Quelques</a:t>
            </a:r>
            <a:r>
              <a:rPr lang="en-US" altLang="en-US" sz="2800" dirty="0">
                <a:solidFill>
                  <a:schemeClr val="bg2"/>
                </a:solidFill>
              </a:rPr>
              <a:t> </a:t>
            </a:r>
            <a:r>
              <a:rPr lang="en-US" altLang="en-US" sz="2800" dirty="0" err="1">
                <a:solidFill>
                  <a:schemeClr val="bg2"/>
                </a:solidFill>
              </a:rPr>
              <a:t>autres</a:t>
            </a:r>
            <a:r>
              <a:rPr lang="en-US" altLang="en-US" sz="2800" dirty="0">
                <a:solidFill>
                  <a:schemeClr val="bg2"/>
                </a:solidFill>
              </a:rPr>
              <a:t> études </a:t>
            </a:r>
            <a:r>
              <a:rPr lang="en-US" altLang="en-US" sz="2800" dirty="0" err="1">
                <a:solidFill>
                  <a:schemeClr val="bg2"/>
                </a:solidFill>
              </a:rPr>
              <a:t>intéressantes</a:t>
            </a:r>
            <a:r>
              <a:rPr lang="en-US" altLang="en-US" sz="2800" dirty="0">
                <a:solidFill>
                  <a:schemeClr val="bg2"/>
                </a:solidFill>
              </a:rPr>
              <a:t> et </a:t>
            </a:r>
            <a:r>
              <a:rPr lang="en-US" altLang="en-US" sz="2800" dirty="0" err="1">
                <a:solidFill>
                  <a:schemeClr val="bg2"/>
                </a:solidFill>
              </a:rPr>
              <a:t>quelques</a:t>
            </a:r>
            <a:r>
              <a:rPr lang="en-US" altLang="en-US" sz="2800" dirty="0">
                <a:solidFill>
                  <a:schemeClr val="bg2"/>
                </a:solidFill>
              </a:rPr>
              <a:t> questions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27F04F2-166E-6A46-B01E-2879CDC65D4D}"/>
              </a:ext>
            </a:extLst>
          </p:cNvPr>
          <p:cNvSpPr>
            <a:spLocks noGrp="1" noChangeArrowheads="1"/>
          </p:cNvSpPr>
          <p:nvPr>
            <p:ph type="title"/>
          </p:nvPr>
        </p:nvSpPr>
        <p:spPr>
          <a:xfrm>
            <a:off x="228600" y="152400"/>
            <a:ext cx="8229600" cy="1143000"/>
          </a:xfrm>
        </p:spPr>
        <p:txBody>
          <a:bodyPr/>
          <a:lstStyle/>
          <a:p>
            <a:r>
              <a:rPr lang="en-US" altLang="en-US" dirty="0" err="1"/>
              <a:t>Tâche</a:t>
            </a:r>
            <a:r>
              <a:rPr lang="en-US" altLang="en-US" dirty="0"/>
              <a:t> de recherche </a:t>
            </a:r>
            <a:r>
              <a:rPr lang="en-US" altLang="en-US" dirty="0" err="1"/>
              <a:t>visuelle</a:t>
            </a:r>
            <a:endParaRPr lang="en-US" altLang="en-US" dirty="0"/>
          </a:p>
        </p:txBody>
      </p:sp>
      <p:sp>
        <p:nvSpPr>
          <p:cNvPr id="30723" name="Rectangle 3">
            <a:extLst>
              <a:ext uri="{FF2B5EF4-FFF2-40B4-BE49-F238E27FC236}">
                <a16:creationId xmlns:a16="http://schemas.microsoft.com/office/drawing/2014/main" id="{89A9B4DD-2FCE-5F8B-62F7-9886E9D38286}"/>
              </a:ext>
            </a:extLst>
          </p:cNvPr>
          <p:cNvSpPr>
            <a:spLocks noGrp="1" noChangeArrowheads="1"/>
          </p:cNvSpPr>
          <p:nvPr>
            <p:ph type="body" idx="1"/>
          </p:nvPr>
        </p:nvSpPr>
        <p:spPr>
          <a:xfrm>
            <a:off x="457200" y="1219200"/>
            <a:ext cx="8229600" cy="1905000"/>
          </a:xfrm>
        </p:spPr>
        <p:txBody>
          <a:bodyPr/>
          <a:lstStyle/>
          <a:p>
            <a:r>
              <a:rPr lang="en-US" altLang="en-US" sz="2800" dirty="0"/>
              <a:t>Dans le cadre </a:t>
            </a:r>
            <a:r>
              <a:rPr lang="en-US" altLang="en-US" sz="2800" dirty="0" err="1"/>
              <a:t>d'une</a:t>
            </a:r>
            <a:r>
              <a:rPr lang="en-US" altLang="en-US" sz="2800" dirty="0"/>
              <a:t> </a:t>
            </a:r>
            <a:r>
              <a:rPr lang="en-US" altLang="en-US" sz="2800" dirty="0" err="1"/>
              <a:t>tâche</a:t>
            </a:r>
            <a:r>
              <a:rPr lang="en-US" altLang="en-US" sz="2800" dirty="0"/>
              <a:t> de recherche </a:t>
            </a:r>
            <a:r>
              <a:rPr lang="en-US" altLang="en-US" sz="2800" dirty="0" err="1"/>
              <a:t>visuelle</a:t>
            </a:r>
            <a:r>
              <a:rPr lang="en-US" altLang="en-US" sz="2800" dirty="0"/>
              <a:t> standard, la STS </a:t>
            </a:r>
            <a:r>
              <a:rPr lang="en-US" altLang="en-US" sz="2800" dirty="0" err="1"/>
              <a:t>était</a:t>
            </a:r>
            <a:r>
              <a:rPr lang="en-US" altLang="en-US" sz="2800" dirty="0"/>
              <a:t> </a:t>
            </a:r>
            <a:r>
              <a:rPr lang="en-US" altLang="en-US" sz="2800" dirty="0" err="1"/>
              <a:t>associée</a:t>
            </a:r>
            <a:r>
              <a:rPr lang="en-US" altLang="en-US" sz="2800" dirty="0"/>
              <a:t> à de </a:t>
            </a:r>
            <a:r>
              <a:rPr lang="en-US" altLang="en-US" sz="2800" dirty="0" err="1"/>
              <a:t>meilleures</a:t>
            </a:r>
            <a:r>
              <a:rPr lang="en-US" altLang="en-US" sz="2800" dirty="0"/>
              <a:t> performances (</a:t>
            </a:r>
            <a:r>
              <a:rPr lang="en-US" altLang="en-US" sz="2800" dirty="0" err="1"/>
              <a:t>réponse</a:t>
            </a:r>
            <a:r>
              <a:rPr lang="en-US" altLang="en-US" sz="2800" dirty="0"/>
              <a:t> plus </a:t>
            </a:r>
            <a:r>
              <a:rPr lang="en-US" altLang="en-US" sz="2800" dirty="0" err="1"/>
              <a:t>rapide</a:t>
            </a:r>
            <a:r>
              <a:rPr lang="en-US" altLang="en-US" sz="2800" dirty="0"/>
              <a:t> et </a:t>
            </a:r>
            <a:r>
              <a:rPr lang="en-US" altLang="en-US" sz="2800" dirty="0" err="1"/>
              <a:t>moins</a:t>
            </a:r>
            <a:r>
              <a:rPr lang="en-US" altLang="en-US" sz="2800" dirty="0"/>
              <a:t> </a:t>
            </a:r>
            <a:r>
              <a:rPr lang="en-US" altLang="en-US" sz="2800" dirty="0" err="1"/>
              <a:t>d'erreurs</a:t>
            </a:r>
            <a:r>
              <a:rPr lang="en-US" altLang="en-US" sz="2800" dirty="0"/>
              <a:t>), </a:t>
            </a:r>
            <a:r>
              <a:rPr lang="en-US" altLang="en-US" sz="2800" dirty="0" err="1"/>
              <a:t>suivies</a:t>
            </a:r>
            <a:r>
              <a:rPr lang="en-US" altLang="en-US" sz="2800" dirty="0"/>
              <a:t> </a:t>
            </a:r>
            <a:r>
              <a:rPr lang="en-US" altLang="en-US" sz="2800" dirty="0" err="1"/>
              <a:t>d'une</a:t>
            </a:r>
            <a:r>
              <a:rPr lang="en-US" altLang="en-US" sz="2800" dirty="0"/>
              <a:t> augmentation du stress </a:t>
            </a:r>
            <a:r>
              <a:rPr lang="en-US" altLang="en-US" sz="2800" dirty="0" err="1"/>
              <a:t>perçu</a:t>
            </a:r>
            <a:r>
              <a:rPr lang="en-US" altLang="en-US" sz="2800" dirty="0"/>
              <a:t> </a:t>
            </a:r>
            <a:r>
              <a:rPr lang="en-US" altLang="en-US" sz="2000" dirty="0"/>
              <a:t>(Gerstenberg, 2012).</a:t>
            </a:r>
            <a:endParaRPr lang="en-US" altLang="en-US" sz="2800" dirty="0"/>
          </a:p>
        </p:txBody>
      </p:sp>
      <p:pic>
        <p:nvPicPr>
          <p:cNvPr id="30724" name="Picture 4">
            <a:extLst>
              <a:ext uri="{FF2B5EF4-FFF2-40B4-BE49-F238E27FC236}">
                <a16:creationId xmlns:a16="http://schemas.microsoft.com/office/drawing/2014/main" id="{69F7DA10-BEBC-083C-1E67-D4675DE41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38" t="32980" r="73512" b="49947"/>
          <a:stretch>
            <a:fillRect/>
          </a:stretch>
        </p:blipFill>
        <p:spPr bwMode="auto">
          <a:xfrm>
            <a:off x="284163" y="3810000"/>
            <a:ext cx="85010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4">
            <a:extLst>
              <a:ext uri="{FF2B5EF4-FFF2-40B4-BE49-F238E27FC236}">
                <a16:creationId xmlns:a16="http://schemas.microsoft.com/office/drawing/2014/main" id="{DFA9C216-7CEC-7460-1C18-DC57D7AE6C20}"/>
              </a:ext>
            </a:extLst>
          </p:cNvPr>
          <p:cNvSpPr>
            <a:spLocks noChangeArrowheads="1"/>
          </p:cNvSpPr>
          <p:nvPr/>
        </p:nvSpPr>
        <p:spPr bwMode="auto">
          <a:xfrm>
            <a:off x="381000" y="3200400"/>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Corrélations avec l'échelle HSP (</a:t>
            </a:r>
            <a:r>
              <a:rPr lang="en-US" altLang="en-US" sz="2400">
                <a:latin typeface="Times New Roman" panose="02020603050405020304" pitchFamily="18" charset="0"/>
                <a:cs typeface="Times New Roman" panose="02020603050405020304" pitchFamily="18" charset="0"/>
              </a:rPr>
              <a:t>en contrôlant N et E)</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5631FA7-BE1E-600B-8776-905F5964BB13}"/>
              </a:ext>
            </a:extLst>
          </p:cNvPr>
          <p:cNvSpPr>
            <a:spLocks noGrp="1" noChangeArrowheads="1"/>
          </p:cNvSpPr>
          <p:nvPr>
            <p:ph type="title"/>
          </p:nvPr>
        </p:nvSpPr>
        <p:spPr>
          <a:xfrm>
            <a:off x="0" y="152400"/>
            <a:ext cx="9144000" cy="944563"/>
          </a:xfrm>
        </p:spPr>
        <p:txBody>
          <a:bodyPr/>
          <a:lstStyle/>
          <a:p>
            <a:r>
              <a:rPr lang="en-US" altLang="en-US" dirty="0" err="1"/>
              <a:t>Réaction</a:t>
            </a:r>
            <a:r>
              <a:rPr lang="en-US" altLang="en-US" dirty="0"/>
              <a:t> aux images </a:t>
            </a:r>
            <a:r>
              <a:rPr lang="en-US" altLang="en-US" dirty="0" err="1"/>
              <a:t>émotionnelles</a:t>
            </a:r>
            <a:endParaRPr lang="en-US" altLang="en-US" dirty="0"/>
          </a:p>
        </p:txBody>
      </p:sp>
      <p:sp>
        <p:nvSpPr>
          <p:cNvPr id="31747" name="Rectangle 3">
            <a:extLst>
              <a:ext uri="{FF2B5EF4-FFF2-40B4-BE49-F238E27FC236}">
                <a16:creationId xmlns:a16="http://schemas.microsoft.com/office/drawing/2014/main" id="{E4FF55DA-FD67-55EB-F419-7AA152AE5C3A}"/>
              </a:ext>
            </a:extLst>
          </p:cNvPr>
          <p:cNvSpPr>
            <a:spLocks noGrp="1" noChangeArrowheads="1"/>
          </p:cNvSpPr>
          <p:nvPr>
            <p:ph type="body" sz="half" idx="1"/>
          </p:nvPr>
        </p:nvSpPr>
        <p:spPr>
          <a:xfrm>
            <a:off x="0" y="990600"/>
            <a:ext cx="4038600" cy="1066800"/>
          </a:xfrm>
        </p:spPr>
        <p:txBody>
          <a:bodyPr/>
          <a:lstStyle/>
          <a:p>
            <a:pPr>
              <a:buFontTx/>
              <a:buNone/>
            </a:pPr>
            <a:r>
              <a:rPr lang="en-US" altLang="en-US" sz="2400" dirty="0"/>
              <a:t>	La STS </a:t>
            </a:r>
            <a:r>
              <a:rPr lang="en-US" altLang="en-US" sz="2400" dirty="0" err="1"/>
              <a:t>est</a:t>
            </a:r>
            <a:r>
              <a:rPr lang="en-US" altLang="en-US" sz="2400" dirty="0"/>
              <a:t> </a:t>
            </a:r>
            <a:r>
              <a:rPr lang="en-US" altLang="en-US" sz="2400" dirty="0" err="1"/>
              <a:t>associée</a:t>
            </a:r>
            <a:r>
              <a:rPr lang="en-US" altLang="en-US" sz="2400" dirty="0"/>
              <a:t> à </a:t>
            </a:r>
            <a:r>
              <a:rPr lang="en-US" altLang="en-US" sz="2400" dirty="0" err="1"/>
              <a:t>une</a:t>
            </a:r>
            <a:r>
              <a:rPr lang="en-US" altLang="en-US" sz="2400" dirty="0"/>
              <a:t> </a:t>
            </a:r>
            <a:r>
              <a:rPr lang="en-US" altLang="en-US" sz="2400" dirty="0" err="1"/>
              <a:t>réponse</a:t>
            </a:r>
            <a:r>
              <a:rPr lang="en-US" altLang="en-US" sz="2400" dirty="0"/>
              <a:t> plus </a:t>
            </a:r>
            <a:r>
              <a:rPr lang="en-US" altLang="en-US" sz="2400" dirty="0" err="1"/>
              <a:t>rapide</a:t>
            </a:r>
            <a:r>
              <a:rPr lang="en-US" altLang="en-US" sz="2400" dirty="0"/>
              <a:t> et plus forte aux images positives et </a:t>
            </a:r>
            <a:r>
              <a:rPr lang="en-US" altLang="en-US" sz="2400" dirty="0" err="1"/>
              <a:t>négatives</a:t>
            </a:r>
            <a:r>
              <a:rPr lang="en-US" altLang="en-US" sz="2400" dirty="0"/>
              <a:t> (</a:t>
            </a:r>
            <a:r>
              <a:rPr lang="en-US" altLang="en-US" sz="1600" dirty="0" err="1"/>
              <a:t>Jagiellowicz</a:t>
            </a:r>
            <a:r>
              <a:rPr lang="en-US" altLang="en-US" sz="1600" dirty="0"/>
              <a:t>, Aron et Aron, 2016).</a:t>
            </a:r>
            <a:endParaRPr lang="en-US" altLang="en-US" sz="2000" dirty="0"/>
          </a:p>
          <a:p>
            <a:endParaRPr lang="en-US" altLang="en-US" sz="2800" dirty="0"/>
          </a:p>
        </p:txBody>
      </p:sp>
      <p:pic>
        <p:nvPicPr>
          <p:cNvPr id="31748" name="Picture 3" descr="Pos18.bmp">
            <a:extLst>
              <a:ext uri="{FF2B5EF4-FFF2-40B4-BE49-F238E27FC236}">
                <a16:creationId xmlns:a16="http://schemas.microsoft.com/office/drawing/2014/main" id="{C121B6D9-62FC-E3B0-2DB4-174B469273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81400"/>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8">
            <a:extLst>
              <a:ext uri="{FF2B5EF4-FFF2-40B4-BE49-F238E27FC236}">
                <a16:creationId xmlns:a16="http://schemas.microsoft.com/office/drawing/2014/main" id="{6C382E44-0C0F-C13C-E036-2E0C020C7B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943" t="84720" r="60143" b="3339"/>
          <a:stretch>
            <a:fillRect/>
          </a:stretch>
        </p:blipFill>
        <p:spPr bwMode="auto">
          <a:xfrm>
            <a:off x="4267200" y="5791200"/>
            <a:ext cx="3581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0">
            <a:extLst>
              <a:ext uri="{FF2B5EF4-FFF2-40B4-BE49-F238E27FC236}">
                <a16:creationId xmlns:a16="http://schemas.microsoft.com/office/drawing/2014/main" id="{5B41FBAE-8A3A-E3C7-9764-63243F7125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705" t="9906" r="54358" b="12263"/>
          <a:stretch>
            <a:fillRect/>
          </a:stretch>
        </p:blipFill>
        <p:spPr bwMode="auto">
          <a:xfrm>
            <a:off x="4114800" y="990600"/>
            <a:ext cx="3733800"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3">
            <a:extLst>
              <a:ext uri="{FF2B5EF4-FFF2-40B4-BE49-F238E27FC236}">
                <a16:creationId xmlns:a16="http://schemas.microsoft.com/office/drawing/2014/main" id="{D0675A37-4CDA-9FC8-45E5-3BD8603A61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066800"/>
            <a:ext cx="19446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E1FF19A-C4A8-074D-2E3B-2F3E2685E1C5}"/>
              </a:ext>
            </a:extLst>
          </p:cNvPr>
          <p:cNvSpPr>
            <a:spLocks noGrp="1" noChangeArrowheads="1"/>
          </p:cNvSpPr>
          <p:nvPr>
            <p:ph type="title"/>
          </p:nvPr>
        </p:nvSpPr>
        <p:spPr/>
        <p:txBody>
          <a:bodyPr/>
          <a:lstStyle/>
          <a:p>
            <a:pPr eaLnBrk="1" hangingPunct="1"/>
            <a:r>
              <a:rPr lang="en-US" altLang="en-US"/>
              <a:t>Aperçu</a:t>
            </a:r>
            <a:endParaRPr lang="en-US" altLang="en-US" sz="1400"/>
          </a:p>
        </p:txBody>
      </p:sp>
      <p:sp>
        <p:nvSpPr>
          <p:cNvPr id="4099" name="Rectangle 3">
            <a:extLst>
              <a:ext uri="{FF2B5EF4-FFF2-40B4-BE49-F238E27FC236}">
                <a16:creationId xmlns:a16="http://schemas.microsoft.com/office/drawing/2014/main" id="{04A7D418-0328-BC02-D2E8-AE85D85C01EC}"/>
              </a:ext>
            </a:extLst>
          </p:cNvPr>
          <p:cNvSpPr>
            <a:spLocks noGrp="1" noChangeArrowheads="1"/>
          </p:cNvSpPr>
          <p:nvPr>
            <p:ph type="body" idx="1"/>
          </p:nvPr>
        </p:nvSpPr>
        <p:spPr>
          <a:xfrm>
            <a:off x="152400" y="1600200"/>
            <a:ext cx="8839200" cy="4525963"/>
          </a:xfrm>
        </p:spPr>
        <p:txBody>
          <a:bodyPr/>
          <a:lstStyle/>
          <a:p>
            <a:pPr eaLnBrk="1" hangingPunct="1">
              <a:lnSpc>
                <a:spcPct val="90000"/>
              </a:lnSpc>
            </a:pPr>
            <a:r>
              <a:rPr lang="en-US" altLang="en-US" sz="2800" b="1" dirty="0">
                <a:solidFill>
                  <a:srgbClr val="FF0000"/>
                </a:solidFill>
              </a:rPr>
              <a:t>Le concept et </a:t>
            </a:r>
            <a:r>
              <a:rPr lang="en-US" altLang="en-US" sz="2800" b="1" dirty="0" err="1">
                <a:solidFill>
                  <a:srgbClr val="FF0000"/>
                </a:solidFill>
              </a:rPr>
              <a:t>sa</a:t>
            </a:r>
            <a:r>
              <a:rPr lang="en-US" altLang="en-US" sz="2800" b="1" dirty="0">
                <a:solidFill>
                  <a:srgbClr val="FF0000"/>
                </a:solidFill>
              </a:rPr>
              <a:t> </a:t>
            </a:r>
            <a:r>
              <a:rPr lang="en-US" altLang="en-US" sz="2800" b="1" dirty="0" err="1">
                <a:solidFill>
                  <a:srgbClr val="FF0000"/>
                </a:solidFill>
              </a:rPr>
              <a:t>mesure</a:t>
            </a:r>
            <a:r>
              <a:rPr lang="en-US" altLang="en-US" sz="2800" b="1" dirty="0">
                <a:solidFill>
                  <a:srgbClr val="FF0000"/>
                </a:solidFill>
              </a:rPr>
              <a:t> </a:t>
            </a:r>
          </a:p>
          <a:p>
            <a:pPr eaLnBrk="1" hangingPunct="1">
              <a:lnSpc>
                <a:spcPct val="90000"/>
              </a:lnSpc>
            </a:pPr>
            <a:r>
              <a:rPr lang="en-US" altLang="en-US" sz="2800" dirty="0" err="1">
                <a:solidFill>
                  <a:schemeClr val="bg2"/>
                </a:solidFill>
              </a:rPr>
              <a:t>Susceptibilité</a:t>
            </a:r>
            <a:r>
              <a:rPr lang="en-US" altLang="en-US" sz="2800" dirty="0">
                <a:solidFill>
                  <a:schemeClr val="bg2"/>
                </a:solidFill>
              </a:rPr>
              <a:t> </a:t>
            </a:r>
            <a:r>
              <a:rPr lang="en-US" altLang="en-US" sz="2800" dirty="0" err="1">
                <a:solidFill>
                  <a:schemeClr val="bg2"/>
                </a:solidFill>
              </a:rPr>
              <a:t>différentielle</a:t>
            </a:r>
            <a:endParaRPr lang="en-US" altLang="en-US" sz="2800" i="1" dirty="0">
              <a:solidFill>
                <a:schemeClr val="bg2"/>
              </a:solidFill>
            </a:endParaRPr>
          </a:p>
          <a:p>
            <a:pPr eaLnBrk="1" hangingPunct="1">
              <a:lnSpc>
                <a:spcPct val="90000"/>
              </a:lnSpc>
            </a:pPr>
            <a:r>
              <a:rPr lang="en-US" altLang="en-US" sz="2800" dirty="0" err="1">
                <a:solidFill>
                  <a:schemeClr val="bg2"/>
                </a:solidFill>
              </a:rPr>
              <a:t>Expériences</a:t>
            </a:r>
            <a:r>
              <a:rPr lang="en-US" altLang="en-US" sz="2800" dirty="0">
                <a:solidFill>
                  <a:schemeClr val="bg2"/>
                </a:solidFill>
              </a:rPr>
              <a:t> </a:t>
            </a:r>
            <a:r>
              <a:rPr lang="en-US" altLang="en-US" sz="2800" dirty="0" err="1">
                <a:solidFill>
                  <a:schemeClr val="bg2"/>
                </a:solidFill>
              </a:rPr>
              <a:t>comportementales</a:t>
            </a:r>
            <a:r>
              <a:rPr lang="en-US" altLang="en-US" sz="2800" dirty="0">
                <a:solidFill>
                  <a:schemeClr val="bg2"/>
                </a:solidFill>
              </a:rPr>
              <a:t>/</a:t>
            </a:r>
            <a:r>
              <a:rPr lang="en-US" altLang="en-US" sz="2800" dirty="0" err="1">
                <a:solidFill>
                  <a:schemeClr val="bg2"/>
                </a:solidFill>
              </a:rPr>
              <a:t>émotionnelles</a:t>
            </a:r>
            <a:endParaRPr lang="en-US" altLang="en-US" sz="2800" dirty="0">
              <a:solidFill>
                <a:schemeClr val="bg2"/>
              </a:solidFill>
            </a:endParaRPr>
          </a:p>
          <a:p>
            <a:pPr eaLnBrk="1" hangingPunct="1">
              <a:lnSpc>
                <a:spcPct val="90000"/>
              </a:lnSpc>
            </a:pPr>
            <a:r>
              <a:rPr lang="en-US" altLang="en-US" sz="2800" dirty="0" err="1">
                <a:solidFill>
                  <a:schemeClr val="bg2"/>
                </a:solidFill>
              </a:rPr>
              <a:t>Corrélats</a:t>
            </a:r>
            <a:r>
              <a:rPr lang="en-US" altLang="en-US" sz="2800" dirty="0">
                <a:solidFill>
                  <a:schemeClr val="bg2"/>
                </a:solidFill>
              </a:rPr>
              <a:t> </a:t>
            </a:r>
            <a:r>
              <a:rPr lang="en-US" altLang="en-US" sz="2800" dirty="0" err="1">
                <a:solidFill>
                  <a:schemeClr val="bg2"/>
                </a:solidFill>
              </a:rPr>
              <a:t>neuronaux</a:t>
            </a:r>
            <a:endParaRPr lang="en-US" altLang="en-US" sz="2800" dirty="0">
              <a:solidFill>
                <a:schemeClr val="bg2"/>
              </a:solidFill>
            </a:endParaRPr>
          </a:p>
          <a:p>
            <a:pPr eaLnBrk="1" hangingPunct="1">
              <a:lnSpc>
                <a:spcPct val="90000"/>
              </a:lnSpc>
            </a:pPr>
            <a:r>
              <a:rPr lang="en-US" altLang="en-US" sz="2800" dirty="0" err="1">
                <a:solidFill>
                  <a:schemeClr val="bg2"/>
                </a:solidFill>
              </a:rPr>
              <a:t>Héritabilité</a:t>
            </a:r>
            <a:r>
              <a:rPr lang="en-US" altLang="en-US" sz="2800" dirty="0">
                <a:solidFill>
                  <a:schemeClr val="bg2"/>
                </a:solidFill>
              </a:rPr>
              <a:t> et </a:t>
            </a:r>
            <a:r>
              <a:rPr lang="en-US" altLang="en-US" sz="2800" dirty="0" err="1">
                <a:solidFill>
                  <a:schemeClr val="bg2"/>
                </a:solidFill>
              </a:rPr>
              <a:t>corrélats</a:t>
            </a:r>
            <a:r>
              <a:rPr lang="en-US" altLang="en-US" sz="2800" dirty="0">
                <a:solidFill>
                  <a:schemeClr val="bg2"/>
                </a:solidFill>
              </a:rPr>
              <a:t> </a:t>
            </a:r>
            <a:r>
              <a:rPr lang="en-US" altLang="en-US" sz="2800" dirty="0" err="1">
                <a:solidFill>
                  <a:schemeClr val="bg2"/>
                </a:solidFill>
              </a:rPr>
              <a:t>génétiques</a:t>
            </a:r>
            <a:endParaRPr lang="en-US" altLang="en-US" sz="2800" dirty="0">
              <a:solidFill>
                <a:schemeClr val="bg2"/>
              </a:solidFill>
            </a:endParaRPr>
          </a:p>
          <a:p>
            <a:pPr eaLnBrk="1" hangingPunct="1">
              <a:lnSpc>
                <a:spcPct val="90000"/>
              </a:lnSpc>
            </a:pPr>
            <a:r>
              <a:rPr lang="en-US" altLang="en-US" sz="2800" dirty="0" err="1">
                <a:solidFill>
                  <a:schemeClr val="bg2"/>
                </a:solidFill>
              </a:rPr>
              <a:t>Quelques</a:t>
            </a:r>
            <a:r>
              <a:rPr lang="en-US" altLang="en-US" sz="2800" dirty="0">
                <a:solidFill>
                  <a:schemeClr val="bg2"/>
                </a:solidFill>
              </a:rPr>
              <a:t> </a:t>
            </a:r>
            <a:r>
              <a:rPr lang="en-US" altLang="en-US" sz="2800" dirty="0" err="1">
                <a:solidFill>
                  <a:schemeClr val="bg2"/>
                </a:solidFill>
              </a:rPr>
              <a:t>autres</a:t>
            </a:r>
            <a:r>
              <a:rPr lang="en-US" altLang="en-US" sz="2800" dirty="0">
                <a:solidFill>
                  <a:schemeClr val="bg2"/>
                </a:solidFill>
              </a:rPr>
              <a:t> études </a:t>
            </a:r>
            <a:r>
              <a:rPr lang="en-US" altLang="en-US" sz="2800" dirty="0" err="1">
                <a:solidFill>
                  <a:schemeClr val="bg2"/>
                </a:solidFill>
              </a:rPr>
              <a:t>intéressantes</a:t>
            </a:r>
            <a:r>
              <a:rPr lang="en-US" altLang="en-US" sz="2800" dirty="0">
                <a:solidFill>
                  <a:schemeClr val="bg2"/>
                </a:solidFill>
              </a:rPr>
              <a:t> et </a:t>
            </a:r>
            <a:r>
              <a:rPr lang="en-US" altLang="en-US" sz="2800" dirty="0" err="1">
                <a:solidFill>
                  <a:schemeClr val="bg2"/>
                </a:solidFill>
              </a:rPr>
              <a:t>quelques</a:t>
            </a:r>
            <a:r>
              <a:rPr lang="en-US" altLang="en-US" sz="2800" dirty="0">
                <a:solidFill>
                  <a:schemeClr val="bg2"/>
                </a:solidFill>
              </a:rPr>
              <a:t> questions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A864ACA-31A4-C608-30A5-437D741F9DD5}"/>
              </a:ext>
            </a:extLst>
          </p:cNvPr>
          <p:cNvSpPr>
            <a:spLocks noGrp="1" noChangeArrowheads="1"/>
          </p:cNvSpPr>
          <p:nvPr>
            <p:ph type="title"/>
          </p:nvPr>
        </p:nvSpPr>
        <p:spPr/>
        <p:txBody>
          <a:bodyPr/>
          <a:lstStyle/>
          <a:p>
            <a:pPr eaLnBrk="1" hangingPunct="1"/>
            <a:r>
              <a:rPr lang="en-US" altLang="en-US"/>
              <a:t>Aperçu</a:t>
            </a:r>
            <a:endParaRPr lang="en-US" altLang="en-US" sz="1400"/>
          </a:p>
        </p:txBody>
      </p:sp>
      <p:sp>
        <p:nvSpPr>
          <p:cNvPr id="32771" name="Rectangle 3">
            <a:extLst>
              <a:ext uri="{FF2B5EF4-FFF2-40B4-BE49-F238E27FC236}">
                <a16:creationId xmlns:a16="http://schemas.microsoft.com/office/drawing/2014/main" id="{240CEB9A-059D-DF6E-0638-0EA5C55A23A3}"/>
              </a:ext>
            </a:extLst>
          </p:cNvPr>
          <p:cNvSpPr>
            <a:spLocks noGrp="1" noChangeArrowheads="1"/>
          </p:cNvSpPr>
          <p:nvPr>
            <p:ph type="body" idx="1"/>
          </p:nvPr>
        </p:nvSpPr>
        <p:spPr>
          <a:xfrm>
            <a:off x="152400" y="1600200"/>
            <a:ext cx="8839200" cy="4525963"/>
          </a:xfrm>
        </p:spPr>
        <p:txBody>
          <a:bodyPr/>
          <a:lstStyle/>
          <a:p>
            <a:pPr eaLnBrk="1" hangingPunct="1">
              <a:lnSpc>
                <a:spcPct val="90000"/>
              </a:lnSpc>
            </a:pPr>
            <a:r>
              <a:rPr lang="en-US" altLang="en-US" sz="2800" dirty="0">
                <a:solidFill>
                  <a:schemeClr val="bg2"/>
                </a:solidFill>
              </a:rPr>
              <a:t>Le concept et </a:t>
            </a:r>
            <a:r>
              <a:rPr lang="en-US" altLang="en-US" sz="2800" dirty="0" err="1">
                <a:solidFill>
                  <a:schemeClr val="bg2"/>
                </a:solidFill>
              </a:rPr>
              <a:t>sa</a:t>
            </a:r>
            <a:r>
              <a:rPr lang="en-US" altLang="en-US" sz="2800" dirty="0">
                <a:solidFill>
                  <a:schemeClr val="bg2"/>
                </a:solidFill>
              </a:rPr>
              <a:t> </a:t>
            </a:r>
            <a:r>
              <a:rPr lang="en-US" altLang="en-US" sz="2800" dirty="0" err="1">
                <a:solidFill>
                  <a:schemeClr val="bg2"/>
                </a:solidFill>
              </a:rPr>
              <a:t>mesure</a:t>
            </a:r>
            <a:r>
              <a:rPr lang="en-US" altLang="en-US" sz="2800" dirty="0">
                <a:solidFill>
                  <a:schemeClr val="bg2"/>
                </a:solidFill>
              </a:rPr>
              <a:t> </a:t>
            </a:r>
          </a:p>
          <a:p>
            <a:pPr eaLnBrk="1" hangingPunct="1">
              <a:lnSpc>
                <a:spcPct val="90000"/>
              </a:lnSpc>
            </a:pPr>
            <a:r>
              <a:rPr lang="en-US" altLang="en-US" sz="2800" dirty="0" err="1">
                <a:solidFill>
                  <a:schemeClr val="bg2"/>
                </a:solidFill>
              </a:rPr>
              <a:t>Susceptibilité</a:t>
            </a:r>
            <a:r>
              <a:rPr lang="en-US" altLang="en-US" sz="2800" dirty="0">
                <a:solidFill>
                  <a:schemeClr val="bg2"/>
                </a:solidFill>
              </a:rPr>
              <a:t> </a:t>
            </a:r>
            <a:r>
              <a:rPr lang="en-US" altLang="en-US" sz="2800" dirty="0" err="1">
                <a:solidFill>
                  <a:schemeClr val="bg2"/>
                </a:solidFill>
              </a:rPr>
              <a:t>différentielle</a:t>
            </a:r>
            <a:endParaRPr lang="en-US" altLang="en-US" sz="2800" i="1" dirty="0">
              <a:solidFill>
                <a:schemeClr val="bg2"/>
              </a:solidFill>
            </a:endParaRPr>
          </a:p>
          <a:p>
            <a:pPr eaLnBrk="1" hangingPunct="1">
              <a:lnSpc>
                <a:spcPct val="90000"/>
              </a:lnSpc>
            </a:pPr>
            <a:r>
              <a:rPr lang="en-US" altLang="en-US" sz="2800" dirty="0" err="1">
                <a:solidFill>
                  <a:schemeClr val="bg2"/>
                </a:solidFill>
              </a:rPr>
              <a:t>Expériences</a:t>
            </a:r>
            <a:r>
              <a:rPr lang="en-US" altLang="en-US" sz="2800" dirty="0">
                <a:solidFill>
                  <a:schemeClr val="bg2"/>
                </a:solidFill>
              </a:rPr>
              <a:t> </a:t>
            </a:r>
            <a:r>
              <a:rPr lang="en-US" altLang="en-US" sz="2800" dirty="0" err="1">
                <a:solidFill>
                  <a:schemeClr val="bg2"/>
                </a:solidFill>
              </a:rPr>
              <a:t>comportementales</a:t>
            </a:r>
            <a:r>
              <a:rPr lang="en-US" altLang="en-US" sz="2800" dirty="0">
                <a:solidFill>
                  <a:schemeClr val="bg2"/>
                </a:solidFill>
              </a:rPr>
              <a:t>/</a:t>
            </a:r>
            <a:r>
              <a:rPr lang="en-US" altLang="en-US" sz="2800" dirty="0" err="1">
                <a:solidFill>
                  <a:schemeClr val="bg2"/>
                </a:solidFill>
              </a:rPr>
              <a:t>émotionnelles</a:t>
            </a:r>
            <a:endParaRPr lang="en-US" altLang="en-US" sz="2800" dirty="0">
              <a:solidFill>
                <a:schemeClr val="bg2"/>
              </a:solidFill>
            </a:endParaRPr>
          </a:p>
          <a:p>
            <a:pPr eaLnBrk="1" hangingPunct="1">
              <a:lnSpc>
                <a:spcPct val="90000"/>
              </a:lnSpc>
            </a:pPr>
            <a:r>
              <a:rPr lang="en-US" altLang="en-US" sz="2800" b="1" dirty="0" err="1">
                <a:solidFill>
                  <a:srgbClr val="FF0000"/>
                </a:solidFill>
              </a:rPr>
              <a:t>Corrélats</a:t>
            </a:r>
            <a:r>
              <a:rPr lang="en-US" altLang="en-US" sz="2800" b="1" dirty="0">
                <a:solidFill>
                  <a:srgbClr val="FF0000"/>
                </a:solidFill>
              </a:rPr>
              <a:t> </a:t>
            </a:r>
            <a:r>
              <a:rPr lang="en-US" altLang="en-US" sz="2800" b="1" dirty="0" err="1">
                <a:solidFill>
                  <a:srgbClr val="FF0000"/>
                </a:solidFill>
              </a:rPr>
              <a:t>neuronaux</a:t>
            </a:r>
            <a:endParaRPr lang="en-US" altLang="en-US" sz="2800" b="1" dirty="0">
              <a:solidFill>
                <a:srgbClr val="FF0000"/>
              </a:solidFill>
            </a:endParaRPr>
          </a:p>
          <a:p>
            <a:pPr eaLnBrk="1" hangingPunct="1">
              <a:lnSpc>
                <a:spcPct val="90000"/>
              </a:lnSpc>
            </a:pPr>
            <a:r>
              <a:rPr lang="en-US" altLang="en-US" sz="2800" dirty="0" err="1">
                <a:solidFill>
                  <a:schemeClr val="bg2"/>
                </a:solidFill>
              </a:rPr>
              <a:t>Héritabilité</a:t>
            </a:r>
            <a:r>
              <a:rPr lang="en-US" altLang="en-US" sz="2800" dirty="0">
                <a:solidFill>
                  <a:schemeClr val="bg2"/>
                </a:solidFill>
              </a:rPr>
              <a:t> et </a:t>
            </a:r>
            <a:r>
              <a:rPr lang="en-US" altLang="en-US" sz="2800" dirty="0" err="1">
                <a:solidFill>
                  <a:schemeClr val="bg2"/>
                </a:solidFill>
              </a:rPr>
              <a:t>corrélats</a:t>
            </a:r>
            <a:r>
              <a:rPr lang="en-US" altLang="en-US" sz="2800" dirty="0">
                <a:solidFill>
                  <a:schemeClr val="bg2"/>
                </a:solidFill>
              </a:rPr>
              <a:t> </a:t>
            </a:r>
            <a:r>
              <a:rPr lang="en-US" altLang="en-US" sz="2800" dirty="0" err="1">
                <a:solidFill>
                  <a:schemeClr val="bg2"/>
                </a:solidFill>
              </a:rPr>
              <a:t>génétiques</a:t>
            </a:r>
            <a:endParaRPr lang="en-US" altLang="en-US" sz="2800" dirty="0">
              <a:solidFill>
                <a:schemeClr val="bg2"/>
              </a:solidFill>
            </a:endParaRPr>
          </a:p>
          <a:p>
            <a:pPr eaLnBrk="1" hangingPunct="1">
              <a:lnSpc>
                <a:spcPct val="90000"/>
              </a:lnSpc>
            </a:pPr>
            <a:r>
              <a:rPr lang="en-US" altLang="en-US" sz="2800" dirty="0" err="1">
                <a:solidFill>
                  <a:schemeClr val="bg2"/>
                </a:solidFill>
              </a:rPr>
              <a:t>Quelques</a:t>
            </a:r>
            <a:r>
              <a:rPr lang="en-US" altLang="en-US" sz="2800" dirty="0">
                <a:solidFill>
                  <a:schemeClr val="bg2"/>
                </a:solidFill>
              </a:rPr>
              <a:t> </a:t>
            </a:r>
            <a:r>
              <a:rPr lang="en-US" altLang="en-US" sz="2800" dirty="0" err="1">
                <a:solidFill>
                  <a:schemeClr val="bg2"/>
                </a:solidFill>
              </a:rPr>
              <a:t>autres</a:t>
            </a:r>
            <a:r>
              <a:rPr lang="en-US" altLang="en-US" sz="2800" dirty="0">
                <a:solidFill>
                  <a:schemeClr val="bg2"/>
                </a:solidFill>
              </a:rPr>
              <a:t> études </a:t>
            </a:r>
            <a:r>
              <a:rPr lang="en-US" altLang="en-US" sz="2800" dirty="0" err="1">
                <a:solidFill>
                  <a:schemeClr val="bg2"/>
                </a:solidFill>
              </a:rPr>
              <a:t>intéressantes</a:t>
            </a:r>
            <a:r>
              <a:rPr lang="en-US" altLang="en-US" sz="2800" dirty="0">
                <a:solidFill>
                  <a:schemeClr val="bg2"/>
                </a:solidFill>
              </a:rPr>
              <a:t> et </a:t>
            </a:r>
            <a:r>
              <a:rPr lang="en-US" altLang="en-US" sz="2800" dirty="0" err="1">
                <a:solidFill>
                  <a:schemeClr val="bg2"/>
                </a:solidFill>
              </a:rPr>
              <a:t>quelques</a:t>
            </a:r>
            <a:r>
              <a:rPr lang="en-US" altLang="en-US" sz="2800" dirty="0">
                <a:solidFill>
                  <a:schemeClr val="bg2"/>
                </a:solidFill>
              </a:rPr>
              <a:t> questions</a:t>
            </a:r>
          </a:p>
          <a:p>
            <a:pPr marL="0" indent="0" eaLnBrk="1" hangingPunct="1">
              <a:lnSpc>
                <a:spcPct val="90000"/>
              </a:lnSpc>
              <a:buNone/>
            </a:pPr>
            <a:endParaRPr lang="en-US" alt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9019A6E-420D-DE06-9393-324352B59B35}"/>
              </a:ext>
            </a:extLst>
          </p:cNvPr>
          <p:cNvSpPr>
            <a:spLocks noGrp="1" noChangeArrowheads="1"/>
          </p:cNvSpPr>
          <p:nvPr>
            <p:ph type="title"/>
          </p:nvPr>
        </p:nvSpPr>
        <p:spPr>
          <a:xfrm>
            <a:off x="457200" y="152400"/>
            <a:ext cx="8229600" cy="1143000"/>
          </a:xfrm>
        </p:spPr>
        <p:txBody>
          <a:bodyPr/>
          <a:lstStyle/>
          <a:p>
            <a:pPr eaLnBrk="1" hangingPunct="1"/>
            <a:r>
              <a:rPr lang="en-US" altLang="en-US"/>
              <a:t>Corrélats neuronaux</a:t>
            </a:r>
            <a:endParaRPr lang="en-US" altLang="en-US">
              <a:solidFill>
                <a:srgbClr val="FF0000"/>
              </a:solidFill>
            </a:endParaRPr>
          </a:p>
        </p:txBody>
      </p:sp>
      <p:sp>
        <p:nvSpPr>
          <p:cNvPr id="33795" name="Rectangle 3">
            <a:extLst>
              <a:ext uri="{FF2B5EF4-FFF2-40B4-BE49-F238E27FC236}">
                <a16:creationId xmlns:a16="http://schemas.microsoft.com/office/drawing/2014/main" id="{FEBF4405-2B91-1D68-1E79-BBA032B9210A}"/>
              </a:ext>
            </a:extLst>
          </p:cNvPr>
          <p:cNvSpPr>
            <a:spLocks noGrp="1" noChangeArrowheads="1"/>
          </p:cNvSpPr>
          <p:nvPr>
            <p:ph type="body" idx="1"/>
          </p:nvPr>
        </p:nvSpPr>
        <p:spPr>
          <a:xfrm>
            <a:off x="381000" y="1524000"/>
            <a:ext cx="8610600" cy="4191000"/>
          </a:xfrm>
        </p:spPr>
        <p:txBody>
          <a:bodyPr/>
          <a:lstStyle/>
          <a:p>
            <a:pPr eaLnBrk="1" hangingPunct="1">
              <a:lnSpc>
                <a:spcPct val="90000"/>
              </a:lnSpc>
            </a:pPr>
            <a:r>
              <a:rPr lang="en-US" altLang="en-US" sz="2800"/>
              <a:t>Activation plus importante lors de distinctions visuelles fines </a:t>
            </a:r>
            <a:r>
              <a:rPr lang="en-US" altLang="en-US" sz="1800"/>
              <a:t>(Jagiellowicz et al., 2010)</a:t>
            </a:r>
          </a:p>
          <a:p>
            <a:pPr eaLnBrk="1" hangingPunct="1">
              <a:lnSpc>
                <a:spcPct val="90000"/>
              </a:lnSpc>
              <a:buFontTx/>
              <a:buNone/>
            </a:pPr>
            <a:endParaRPr lang="en-US" altLang="en-US" sz="1800"/>
          </a:p>
          <a:p>
            <a:pPr eaLnBrk="1" hangingPunct="1">
              <a:lnSpc>
                <a:spcPct val="90000"/>
              </a:lnSpc>
            </a:pPr>
            <a:r>
              <a:rPr lang="en-US" altLang="en-US" sz="2800"/>
              <a:t>Interaction avec les différences culturelles lors de tâches de jugement visuel </a:t>
            </a:r>
            <a:r>
              <a:rPr lang="en-US" altLang="en-US" sz="1800"/>
              <a:t>(Aron et al, 2010)</a:t>
            </a:r>
          </a:p>
          <a:p>
            <a:pPr eaLnBrk="1" hangingPunct="1">
              <a:lnSpc>
                <a:spcPct val="90000"/>
              </a:lnSpc>
            </a:pPr>
            <a:endParaRPr lang="en-US" altLang="en-US" sz="1800"/>
          </a:p>
          <a:p>
            <a:pPr eaLnBrk="1" hangingPunct="1">
              <a:lnSpc>
                <a:spcPct val="90000"/>
              </a:lnSpc>
            </a:pPr>
            <a:r>
              <a:rPr lang="en-US" altLang="en-US" sz="2800"/>
              <a:t>Réponse plus importante aux expressions tristes, neutres et joyeuses, en particulier dans l'insula et les neurones miroirs </a:t>
            </a:r>
            <a:r>
              <a:rPr lang="en-US" altLang="en-US" sz="1800"/>
              <a:t>(Acevedo et al., 2014)</a:t>
            </a:r>
          </a:p>
          <a:p>
            <a:pPr eaLnBrk="1" hangingPunct="1">
              <a:lnSpc>
                <a:spcPct val="90000"/>
              </a:lnSpc>
            </a:pPr>
            <a:endParaRPr lang="en-US" altLang="en-US" sz="1800"/>
          </a:p>
          <a:p>
            <a:pPr eaLnBrk="1" hangingPunct="1">
              <a:lnSpc>
                <a:spcPct val="90000"/>
              </a:lnSpc>
            </a:pPr>
            <a:r>
              <a:rPr lang="en-US" altLang="en-US" sz="2800"/>
              <a:t>Interaction entre la qualité de l'enfance et la réponse à des images positives et négatives </a:t>
            </a:r>
            <a:r>
              <a:rPr lang="en-US" altLang="en-US" sz="1800"/>
              <a:t>(Acevedo et al, 2017)</a:t>
            </a:r>
          </a:p>
          <a:p>
            <a:pPr eaLnBrk="1" hangingPunct="1">
              <a:lnSpc>
                <a:spcPct val="90000"/>
              </a:lnSpc>
            </a:pPr>
            <a:endParaRPr lang="en-US" altLang="en-US" sz="1800"/>
          </a:p>
          <a:p>
            <a:pPr eaLnBrk="1" hangingPunct="1">
              <a:lnSpc>
                <a:spcPct val="90000"/>
              </a:lnSpc>
              <a:buFontTx/>
              <a:buNone/>
            </a:pPr>
            <a:endParaRPr lang="en-US" altLang="en-US" sz="1800"/>
          </a:p>
          <a:p>
            <a:pPr eaLnBrk="1" hangingPunct="1">
              <a:lnSpc>
                <a:spcPct val="90000"/>
              </a:lnSpc>
            </a:pPr>
            <a:endParaRPr lang="en-US" altLang="en-US" sz="1800"/>
          </a:p>
          <a:p>
            <a:pPr eaLnBrk="1" hangingPunct="1">
              <a:lnSpc>
                <a:spcPct val="90000"/>
              </a:lnSpc>
            </a:pPr>
            <a:br>
              <a:rPr lang="en-US" altLang="en-US" sz="1800"/>
            </a:br>
            <a:endParaRPr lang="en-US" altLang="en-US" sz="1800"/>
          </a:p>
          <a:p>
            <a:pPr eaLnBrk="1" hangingPunct="1">
              <a:lnSpc>
                <a:spcPct val="90000"/>
              </a:lnSpc>
            </a:pPr>
            <a:endParaRPr lang="en-US" altLang="en-US"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32F1B31-8658-3EF0-B930-A579F119C004}"/>
              </a:ext>
            </a:extLst>
          </p:cNvPr>
          <p:cNvSpPr>
            <a:spLocks noGrp="1" noChangeArrowheads="1"/>
          </p:cNvSpPr>
          <p:nvPr>
            <p:ph type="title"/>
          </p:nvPr>
        </p:nvSpPr>
        <p:spPr>
          <a:xfrm>
            <a:off x="457200" y="152400"/>
            <a:ext cx="8229600" cy="1143000"/>
          </a:xfrm>
        </p:spPr>
        <p:txBody>
          <a:bodyPr/>
          <a:lstStyle/>
          <a:p>
            <a:pPr eaLnBrk="1" hangingPunct="1"/>
            <a:r>
              <a:rPr lang="en-US" altLang="en-US"/>
              <a:t>Corrélats neuronaux</a:t>
            </a:r>
            <a:endParaRPr lang="en-US" altLang="en-US">
              <a:solidFill>
                <a:srgbClr val="FF0000"/>
              </a:solidFill>
            </a:endParaRPr>
          </a:p>
        </p:txBody>
      </p:sp>
      <p:sp>
        <p:nvSpPr>
          <p:cNvPr id="34819" name="Rectangle 3">
            <a:extLst>
              <a:ext uri="{FF2B5EF4-FFF2-40B4-BE49-F238E27FC236}">
                <a16:creationId xmlns:a16="http://schemas.microsoft.com/office/drawing/2014/main" id="{E0C9D33D-7C9B-AB8A-D254-2D95F6336BFC}"/>
              </a:ext>
            </a:extLst>
          </p:cNvPr>
          <p:cNvSpPr>
            <a:spLocks noGrp="1" noChangeArrowheads="1"/>
          </p:cNvSpPr>
          <p:nvPr>
            <p:ph type="body" idx="1"/>
          </p:nvPr>
        </p:nvSpPr>
        <p:spPr>
          <a:xfrm>
            <a:off x="381000" y="1524000"/>
            <a:ext cx="8610600" cy="4191000"/>
          </a:xfrm>
        </p:spPr>
        <p:txBody>
          <a:bodyPr/>
          <a:lstStyle/>
          <a:p>
            <a:pPr eaLnBrk="1" hangingPunct="1">
              <a:lnSpc>
                <a:spcPct val="90000"/>
              </a:lnSpc>
            </a:pPr>
            <a:r>
              <a:rPr lang="en-US" altLang="en-US" sz="2800" b="1">
                <a:solidFill>
                  <a:srgbClr val="FF0000"/>
                </a:solidFill>
              </a:rPr>
              <a:t>Activation plus importante lors de distinctions visuelles fines </a:t>
            </a:r>
            <a:r>
              <a:rPr lang="en-US" altLang="en-US" sz="1800" b="1">
                <a:solidFill>
                  <a:srgbClr val="FF0000"/>
                </a:solidFill>
              </a:rPr>
              <a:t>(Jagiellowicz et al., 2010)</a:t>
            </a:r>
          </a:p>
          <a:p>
            <a:pPr eaLnBrk="1" hangingPunct="1">
              <a:lnSpc>
                <a:spcPct val="90000"/>
              </a:lnSpc>
            </a:pPr>
            <a:endParaRPr lang="en-US" altLang="en-US" sz="1800"/>
          </a:p>
          <a:p>
            <a:pPr eaLnBrk="1" hangingPunct="1">
              <a:lnSpc>
                <a:spcPct val="90000"/>
              </a:lnSpc>
            </a:pPr>
            <a:r>
              <a:rPr lang="en-US" altLang="en-US" sz="2800"/>
              <a:t>Interaction avec les différences culturelles lors de tâches de jugement visuel </a:t>
            </a:r>
            <a:r>
              <a:rPr lang="en-US" altLang="en-US" sz="1800"/>
              <a:t>(Aron et al, 2010)</a:t>
            </a:r>
          </a:p>
          <a:p>
            <a:pPr eaLnBrk="1" hangingPunct="1">
              <a:lnSpc>
                <a:spcPct val="90000"/>
              </a:lnSpc>
            </a:pPr>
            <a:endParaRPr lang="en-US" altLang="en-US" sz="1800"/>
          </a:p>
          <a:p>
            <a:pPr eaLnBrk="1" hangingPunct="1">
              <a:lnSpc>
                <a:spcPct val="90000"/>
              </a:lnSpc>
            </a:pPr>
            <a:r>
              <a:rPr lang="en-US" altLang="en-US" sz="2800"/>
              <a:t>Réponse plus importante aux expressions tristes, neutres et joyeuses, en particulier dans l'insula et les neurones miroirs </a:t>
            </a:r>
            <a:r>
              <a:rPr lang="en-US" altLang="en-US" sz="1800"/>
              <a:t>(Acevedo et al., 2014)</a:t>
            </a:r>
          </a:p>
          <a:p>
            <a:pPr eaLnBrk="1" hangingPunct="1">
              <a:lnSpc>
                <a:spcPct val="90000"/>
              </a:lnSpc>
            </a:pPr>
            <a:endParaRPr lang="en-US" altLang="en-US" sz="1800"/>
          </a:p>
          <a:p>
            <a:pPr eaLnBrk="1" hangingPunct="1">
              <a:lnSpc>
                <a:spcPct val="90000"/>
              </a:lnSpc>
            </a:pPr>
            <a:r>
              <a:rPr lang="en-US" altLang="en-US" sz="2800"/>
              <a:t>Interaction entre la qualité de l'enfance et la réponse à des images positives et négatives </a:t>
            </a:r>
            <a:r>
              <a:rPr lang="en-US" altLang="en-US" sz="1800"/>
              <a:t>(Acevedo et al, 2017)</a:t>
            </a:r>
          </a:p>
          <a:p>
            <a:pPr eaLnBrk="1" hangingPunct="1">
              <a:lnSpc>
                <a:spcPct val="90000"/>
              </a:lnSpc>
            </a:pPr>
            <a:endParaRPr lang="en-US" altLang="en-US" sz="1800"/>
          </a:p>
          <a:p>
            <a:pPr eaLnBrk="1" hangingPunct="1">
              <a:lnSpc>
                <a:spcPct val="90000"/>
              </a:lnSpc>
              <a:buFontTx/>
              <a:buNone/>
            </a:pPr>
            <a:endParaRPr lang="en-US" altLang="en-US" sz="1800"/>
          </a:p>
          <a:p>
            <a:pPr eaLnBrk="1" hangingPunct="1">
              <a:lnSpc>
                <a:spcPct val="90000"/>
              </a:lnSpc>
            </a:pPr>
            <a:endParaRPr lang="en-US" altLang="en-US" sz="1800"/>
          </a:p>
          <a:p>
            <a:pPr eaLnBrk="1" hangingPunct="1">
              <a:lnSpc>
                <a:spcPct val="90000"/>
              </a:lnSpc>
            </a:pPr>
            <a:br>
              <a:rPr lang="en-US" altLang="en-US" sz="1800"/>
            </a:br>
            <a:endParaRPr lang="en-US" altLang="en-US" sz="1800"/>
          </a:p>
          <a:p>
            <a:pPr eaLnBrk="1" hangingPunct="1">
              <a:lnSpc>
                <a:spcPct val="90000"/>
              </a:lnSpc>
            </a:pPr>
            <a:endParaRPr lang="en-US" altLang="en-US"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lenmorristreehay1">
            <a:extLst>
              <a:ext uri="{FF2B5EF4-FFF2-40B4-BE49-F238E27FC236}">
                <a16:creationId xmlns:a16="http://schemas.microsoft.com/office/drawing/2014/main" id="{1DF34A23-DE1F-BD4A-F942-5794B379B9C8}"/>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47700" y="0"/>
            <a:ext cx="10439400" cy="6961188"/>
          </a:xfrm>
        </p:spPr>
      </p:pic>
    </p:spTree>
  </p:cSld>
  <p:clrMapOvr>
    <a:masterClrMapping/>
  </p:clrMapOvr>
  <p:transition advTm="48"/>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lenmorristreehay2">
            <a:extLst>
              <a:ext uri="{FF2B5EF4-FFF2-40B4-BE49-F238E27FC236}">
                <a16:creationId xmlns:a16="http://schemas.microsoft.com/office/drawing/2014/main" id="{D0F3BE3E-F037-4135-12ED-6B9C81568C0A}"/>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10439400" cy="6961188"/>
          </a:xfrm>
        </p:spPr>
      </p:pic>
    </p:spTree>
  </p:cSld>
  <p:clrMapOvr>
    <a:masterClrMapping/>
  </p:clrMapOvr>
  <p:transition advTm="64"/>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armhouselondon11">
            <a:extLst>
              <a:ext uri="{FF2B5EF4-FFF2-40B4-BE49-F238E27FC236}">
                <a16:creationId xmlns:a16="http://schemas.microsoft.com/office/drawing/2014/main" id="{300C855D-2590-9F3A-F418-0B34D1ADF7C5}"/>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393950" y="0"/>
            <a:ext cx="4662488" cy="6858000"/>
          </a:xfrm>
        </p:spPr>
      </p:pic>
    </p:spTree>
  </p:cSld>
  <p:clrMapOvr>
    <a:masterClrMapping/>
  </p:clrMapOvr>
  <p:transition advTm="2864"/>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DA86426A-9C1E-B162-0627-62DEBE5B92B7}"/>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l="7549" t="22125" r="76724" b="16983"/>
          <a:stretch>
            <a:fillRect/>
          </a:stretch>
        </p:blipFill>
        <p:spPr>
          <a:xfrm>
            <a:off x="1952625" y="41275"/>
            <a:ext cx="4676775" cy="6816725"/>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EB4C2C2-5F6D-0D30-6A3E-DB63457FB25E}"/>
              </a:ext>
            </a:extLst>
          </p:cNvPr>
          <p:cNvSpPr>
            <a:spLocks noGrp="1" noChangeArrowheads="1"/>
          </p:cNvSpPr>
          <p:nvPr>
            <p:ph type="title"/>
          </p:nvPr>
        </p:nvSpPr>
        <p:spPr/>
        <p:txBody>
          <a:bodyPr/>
          <a:lstStyle/>
          <a:p>
            <a:pPr eaLnBrk="1" hangingPunct="1"/>
            <a:r>
              <a:rPr lang="en-US" altLang="en-US" sz="4000"/>
              <a:t>Activation cérébrale </a:t>
            </a:r>
            <a:br>
              <a:rPr lang="en-US" altLang="en-US" sz="4000"/>
            </a:br>
            <a:r>
              <a:rPr lang="en-US" altLang="en-US" sz="4000" b="1"/>
              <a:t> Changements mineurs vs changements majeurs</a:t>
            </a:r>
          </a:p>
        </p:txBody>
      </p:sp>
      <p:sp>
        <p:nvSpPr>
          <p:cNvPr id="39939" name="Rectangle 3">
            <a:extLst>
              <a:ext uri="{FF2B5EF4-FFF2-40B4-BE49-F238E27FC236}">
                <a16:creationId xmlns:a16="http://schemas.microsoft.com/office/drawing/2014/main" id="{A2C5D15B-3C4A-9BC3-D04E-2C22B1BE433B}"/>
              </a:ext>
            </a:extLst>
          </p:cNvPr>
          <p:cNvSpPr>
            <a:spLocks noGrp="1" noChangeArrowheads="1"/>
          </p:cNvSpPr>
          <p:nvPr>
            <p:ph type="body" idx="1"/>
          </p:nvPr>
        </p:nvSpPr>
        <p:spPr/>
        <p:txBody>
          <a:bodyPr/>
          <a:lstStyle/>
          <a:p>
            <a:pPr eaLnBrk="1" hangingPunct="1"/>
            <a:r>
              <a:rPr lang="en-US" altLang="en-US"/>
              <a:t>Les scores de l'échelle HSP étaient corrélés à une activation plus importante en réponse à des changements mineurs (par rapport à des changements majeurs) dans</a:t>
            </a:r>
          </a:p>
          <a:p>
            <a:pPr lvl="2" eaLnBrk="1" hangingPunct="1"/>
            <a:r>
              <a:rPr lang="en-US" altLang="en-US"/>
              <a:t>Zones visuelles secondaires</a:t>
            </a:r>
          </a:p>
          <a:p>
            <a:pPr lvl="2" eaLnBrk="1" hangingPunct="1"/>
            <a:r>
              <a:rPr lang="en-US" altLang="en-US"/>
              <a:t>Aires d'association visuelle</a:t>
            </a:r>
          </a:p>
          <a:p>
            <a:pPr lvl="2" eaLnBrk="1" hangingPunct="1"/>
            <a:r>
              <a:rPr lang="en-US" altLang="en-US"/>
              <a:t>Aux zones de coordination visuo-motrice</a:t>
            </a:r>
          </a:p>
          <a:p>
            <a:pPr eaLnBrk="1" hangingPunct="1"/>
            <a:r>
              <a:rPr lang="en-US" altLang="en-US"/>
              <a:t>Les résultats restent valables (et plus forts) après contrôle du névrosisme et de l'extraversion.</a:t>
            </a:r>
          </a:p>
        </p:txBody>
      </p:sp>
    </p:spTree>
  </p:cSld>
  <p:clrMapOvr>
    <a:masterClrMapping/>
  </p:clrMapOvr>
  <p:transition advTm="1576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7869F09-6EBE-7E81-E1EA-E61660D6C4CD}"/>
              </a:ext>
            </a:extLst>
          </p:cNvPr>
          <p:cNvSpPr>
            <a:spLocks noGrp="1" noChangeArrowheads="1"/>
          </p:cNvSpPr>
          <p:nvPr>
            <p:ph type="title"/>
          </p:nvPr>
        </p:nvSpPr>
        <p:spPr>
          <a:xfrm>
            <a:off x="381000" y="5410200"/>
            <a:ext cx="8534400" cy="1143000"/>
          </a:xfrm>
        </p:spPr>
        <p:txBody>
          <a:bodyPr/>
          <a:lstStyle/>
          <a:p>
            <a:pPr algn="l" eaLnBrk="1" hangingPunct="1"/>
            <a:r>
              <a:rPr lang="en-US" altLang="en-US" sz="2800" dirty="0" err="1"/>
              <a:t>Exemple</a:t>
            </a:r>
            <a:r>
              <a:rPr lang="en-US" altLang="en-US" sz="2800" dirty="0"/>
              <a:t> : gyrus temporal moyen gauche (</a:t>
            </a:r>
            <a:r>
              <a:rPr lang="en-US" altLang="en-US" sz="2400" dirty="0"/>
              <a:t>MNI : –52, 56, 6) </a:t>
            </a:r>
            <a:r>
              <a:rPr lang="en-US" altLang="en-US" sz="2800" dirty="0"/>
              <a:t> Association </a:t>
            </a:r>
            <a:r>
              <a:rPr lang="en-US" altLang="en-US" sz="2800" dirty="0" err="1"/>
              <a:t>résiduelle</a:t>
            </a:r>
            <a:r>
              <a:rPr lang="en-US" altLang="en-US" sz="2800" dirty="0"/>
              <a:t> STS pour </a:t>
            </a:r>
            <a:r>
              <a:rPr lang="en-US" altLang="en-US" sz="2800" dirty="0" err="1"/>
              <a:t>changement</a:t>
            </a:r>
            <a:r>
              <a:rPr lang="en-US" altLang="en-US" sz="2800" dirty="0"/>
              <a:t> </a:t>
            </a:r>
            <a:r>
              <a:rPr lang="en-US" altLang="en-US" sz="2800" dirty="0" err="1"/>
              <a:t>mineur</a:t>
            </a:r>
            <a:r>
              <a:rPr lang="en-US" altLang="en-US" sz="2800" dirty="0"/>
              <a:t> &gt; </a:t>
            </a:r>
            <a:r>
              <a:rPr lang="en-US" altLang="en-US" sz="2800" dirty="0" err="1"/>
              <a:t>changement</a:t>
            </a:r>
            <a:r>
              <a:rPr lang="en-US" altLang="en-US" sz="2800" dirty="0"/>
              <a:t> </a:t>
            </a:r>
            <a:r>
              <a:rPr lang="en-US" altLang="en-US" sz="2800" dirty="0" err="1"/>
              <a:t>majeur</a:t>
            </a:r>
            <a:endParaRPr lang="en-US" altLang="en-US" sz="2800" dirty="0"/>
          </a:p>
        </p:txBody>
      </p:sp>
      <p:pic>
        <p:nvPicPr>
          <p:cNvPr id="40963" name="Picture 4">
            <a:extLst>
              <a:ext uri="{FF2B5EF4-FFF2-40B4-BE49-F238E27FC236}">
                <a16:creationId xmlns:a16="http://schemas.microsoft.com/office/drawing/2014/main" id="{FCDA0F21-A32A-BB59-6AB8-67353A8C1703}"/>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905000" y="152400"/>
            <a:ext cx="5715000" cy="5272088"/>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95371E8-D34E-8B31-A321-CAE0EF273FD9}"/>
              </a:ext>
            </a:extLst>
          </p:cNvPr>
          <p:cNvSpPr>
            <a:spLocks noGrp="1" noChangeArrowheads="1"/>
          </p:cNvSpPr>
          <p:nvPr>
            <p:ph type="title"/>
          </p:nvPr>
        </p:nvSpPr>
        <p:spPr>
          <a:xfrm>
            <a:off x="457200" y="152400"/>
            <a:ext cx="8229600" cy="1143000"/>
          </a:xfrm>
        </p:spPr>
        <p:txBody>
          <a:bodyPr/>
          <a:lstStyle/>
          <a:p>
            <a:pPr eaLnBrk="1" hangingPunct="1"/>
            <a:r>
              <a:rPr lang="en-US" altLang="en-US"/>
              <a:t>Corrélats neuronaux</a:t>
            </a:r>
            <a:endParaRPr lang="en-US" altLang="en-US">
              <a:solidFill>
                <a:srgbClr val="FF0000"/>
              </a:solidFill>
            </a:endParaRPr>
          </a:p>
        </p:txBody>
      </p:sp>
      <p:sp>
        <p:nvSpPr>
          <p:cNvPr id="41987" name="Rectangle 3">
            <a:extLst>
              <a:ext uri="{FF2B5EF4-FFF2-40B4-BE49-F238E27FC236}">
                <a16:creationId xmlns:a16="http://schemas.microsoft.com/office/drawing/2014/main" id="{044BCF25-5D30-51CF-2141-56FDC7E66140}"/>
              </a:ext>
            </a:extLst>
          </p:cNvPr>
          <p:cNvSpPr>
            <a:spLocks noGrp="1" noChangeArrowheads="1"/>
          </p:cNvSpPr>
          <p:nvPr>
            <p:ph type="body" idx="1"/>
          </p:nvPr>
        </p:nvSpPr>
        <p:spPr>
          <a:xfrm>
            <a:off x="381000" y="1524000"/>
            <a:ext cx="8610600" cy="4191000"/>
          </a:xfrm>
        </p:spPr>
        <p:txBody>
          <a:bodyPr/>
          <a:lstStyle/>
          <a:p>
            <a:pPr eaLnBrk="1" hangingPunct="1">
              <a:lnSpc>
                <a:spcPct val="90000"/>
              </a:lnSpc>
            </a:pPr>
            <a:r>
              <a:rPr lang="en-US" altLang="en-US" sz="2800"/>
              <a:t>Activation plus importante lors de distinctions visuelles fines </a:t>
            </a:r>
            <a:r>
              <a:rPr lang="en-US" altLang="en-US" sz="1800"/>
              <a:t>(Jagiellowicz et al., 2010)</a:t>
            </a:r>
          </a:p>
          <a:p>
            <a:pPr eaLnBrk="1" hangingPunct="1">
              <a:lnSpc>
                <a:spcPct val="90000"/>
              </a:lnSpc>
            </a:pPr>
            <a:endParaRPr lang="en-US" altLang="en-US" sz="1800"/>
          </a:p>
          <a:p>
            <a:pPr eaLnBrk="1" hangingPunct="1">
              <a:lnSpc>
                <a:spcPct val="90000"/>
              </a:lnSpc>
            </a:pPr>
            <a:r>
              <a:rPr lang="en-US" altLang="en-US" sz="2800" b="1">
                <a:solidFill>
                  <a:srgbClr val="FF0000"/>
                </a:solidFill>
              </a:rPr>
              <a:t>Interaction avec les différences culturelles lors de tâches de jugement visuel </a:t>
            </a:r>
            <a:r>
              <a:rPr lang="en-US" altLang="en-US" sz="1800" b="1">
                <a:solidFill>
                  <a:srgbClr val="FF0000"/>
                </a:solidFill>
              </a:rPr>
              <a:t>(Aron et al, 2010)</a:t>
            </a:r>
          </a:p>
          <a:p>
            <a:pPr eaLnBrk="1" hangingPunct="1">
              <a:lnSpc>
                <a:spcPct val="90000"/>
              </a:lnSpc>
            </a:pPr>
            <a:endParaRPr lang="en-US" altLang="en-US" sz="2800"/>
          </a:p>
          <a:p>
            <a:pPr eaLnBrk="1" hangingPunct="1">
              <a:lnSpc>
                <a:spcPct val="90000"/>
              </a:lnSpc>
            </a:pPr>
            <a:r>
              <a:rPr lang="en-US" altLang="en-US" sz="2800"/>
              <a:t>Réponse plus importante aux expressions tristes, neutres et joyeuses, en particulier dans l'insula et les neurones miroirs </a:t>
            </a:r>
            <a:r>
              <a:rPr lang="en-US" altLang="en-US" sz="1800"/>
              <a:t>(Acevedo et al., 2014)</a:t>
            </a:r>
          </a:p>
          <a:p>
            <a:pPr eaLnBrk="1" hangingPunct="1">
              <a:lnSpc>
                <a:spcPct val="90000"/>
              </a:lnSpc>
            </a:pPr>
            <a:endParaRPr lang="en-US" altLang="en-US" sz="1800"/>
          </a:p>
          <a:p>
            <a:pPr eaLnBrk="1" hangingPunct="1">
              <a:lnSpc>
                <a:spcPct val="90000"/>
              </a:lnSpc>
            </a:pPr>
            <a:r>
              <a:rPr lang="en-US" altLang="en-US" sz="2800"/>
              <a:t>Interaction entre la qualité de l'enfance et la réponse à des images positives et négatives </a:t>
            </a:r>
            <a:r>
              <a:rPr lang="en-US" altLang="en-US" sz="1800"/>
              <a:t>(Acevedo et al, 2017)</a:t>
            </a:r>
          </a:p>
          <a:p>
            <a:pPr eaLnBrk="1" hangingPunct="1">
              <a:lnSpc>
                <a:spcPct val="90000"/>
              </a:lnSpc>
            </a:pPr>
            <a:endParaRPr lang="en-US" altLang="en-US" sz="1800"/>
          </a:p>
          <a:p>
            <a:pPr eaLnBrk="1" hangingPunct="1">
              <a:lnSpc>
                <a:spcPct val="90000"/>
              </a:lnSpc>
              <a:buFontTx/>
              <a:buNone/>
            </a:pPr>
            <a:endParaRPr lang="en-US" altLang="en-US" sz="1800"/>
          </a:p>
          <a:p>
            <a:pPr eaLnBrk="1" hangingPunct="1">
              <a:lnSpc>
                <a:spcPct val="90000"/>
              </a:lnSpc>
            </a:pPr>
            <a:endParaRPr lang="en-US" altLang="en-US" sz="1800"/>
          </a:p>
          <a:p>
            <a:pPr eaLnBrk="1" hangingPunct="1">
              <a:lnSpc>
                <a:spcPct val="90000"/>
              </a:lnSpc>
            </a:pPr>
            <a:br>
              <a:rPr lang="en-US" altLang="en-US" sz="1800"/>
            </a:br>
            <a:endParaRPr lang="en-US" altLang="en-US" sz="1800"/>
          </a:p>
          <a:p>
            <a:pPr eaLnBrk="1" hangingPunct="1">
              <a:lnSpc>
                <a:spcPct val="90000"/>
              </a:lnSpc>
            </a:pPr>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FFB8FE3-7194-BCE4-9CB6-905186CC1BFA}"/>
              </a:ext>
            </a:extLst>
          </p:cNvPr>
          <p:cNvSpPr>
            <a:spLocks noGrp="1" noChangeArrowheads="1"/>
          </p:cNvSpPr>
          <p:nvPr>
            <p:ph type="title"/>
          </p:nvPr>
        </p:nvSpPr>
        <p:spPr/>
        <p:txBody>
          <a:bodyPr/>
          <a:lstStyle/>
          <a:p>
            <a:pPr eaLnBrk="1" hangingPunct="1"/>
            <a:r>
              <a:rPr lang="en-US" altLang="en-US" sz="4000" b="1"/>
              <a:t>Qu'est-ce que la sensibilité au traitement sensoriel ? </a:t>
            </a:r>
          </a:p>
        </p:txBody>
      </p:sp>
      <p:sp>
        <p:nvSpPr>
          <p:cNvPr id="5123" name="Rectangle 3">
            <a:extLst>
              <a:ext uri="{FF2B5EF4-FFF2-40B4-BE49-F238E27FC236}">
                <a16:creationId xmlns:a16="http://schemas.microsoft.com/office/drawing/2014/main" id="{9DD15A78-F3B8-D44C-13FD-B2DBC501F202}"/>
              </a:ext>
            </a:extLst>
          </p:cNvPr>
          <p:cNvSpPr>
            <a:spLocks noGrp="1" noChangeArrowheads="1"/>
          </p:cNvSpPr>
          <p:nvPr>
            <p:ph type="body" idx="1"/>
          </p:nvPr>
        </p:nvSpPr>
        <p:spPr>
          <a:xfrm>
            <a:off x="152400" y="1676400"/>
            <a:ext cx="8610600" cy="4724400"/>
          </a:xfrm>
        </p:spPr>
        <p:txBody>
          <a:bodyPr/>
          <a:lstStyle/>
          <a:p>
            <a:pPr>
              <a:lnSpc>
                <a:spcPct val="90000"/>
              </a:lnSpc>
              <a:buFontTx/>
              <a:buNone/>
            </a:pPr>
            <a:r>
              <a:rPr lang="en-US" altLang="en-US" b="1"/>
              <a:t>DOES</a:t>
            </a:r>
          </a:p>
          <a:p>
            <a:pPr>
              <a:lnSpc>
                <a:spcPct val="90000"/>
              </a:lnSpc>
            </a:pPr>
            <a:r>
              <a:rPr lang="en-US" altLang="en-US" sz="2800" b="1"/>
              <a:t>D </a:t>
            </a:r>
            <a:r>
              <a:rPr lang="en-US" altLang="en-US" sz="2800"/>
              <a:t>:  Profondeur du traitement :  Préférence pour un traitement plus approfondi de l'information</a:t>
            </a:r>
          </a:p>
          <a:p>
            <a:pPr>
              <a:lnSpc>
                <a:spcPct val="90000"/>
              </a:lnSpc>
            </a:pPr>
            <a:r>
              <a:rPr lang="en-US" altLang="en-US" sz="2800" b="1"/>
              <a:t>O </a:t>
            </a:r>
            <a:r>
              <a:rPr lang="en-US" altLang="en-US" sz="2800"/>
              <a:t>:  Facilement surexcité</a:t>
            </a:r>
          </a:p>
          <a:p>
            <a:pPr>
              <a:lnSpc>
                <a:spcPct val="90000"/>
              </a:lnSpc>
            </a:pPr>
            <a:r>
              <a:rPr lang="en-US" altLang="en-US" sz="2800" b="1"/>
              <a:t>E </a:t>
            </a:r>
            <a:r>
              <a:rPr lang="en-US" altLang="en-US" sz="2800"/>
              <a:t>:  Réactivité émotionnelle accrue (positive et négative) et empathie :</a:t>
            </a:r>
            <a:endParaRPr lang="en-US" altLang="en-US" sz="2400"/>
          </a:p>
          <a:p>
            <a:pPr>
              <a:lnSpc>
                <a:spcPct val="90000"/>
              </a:lnSpc>
            </a:pPr>
            <a:r>
              <a:rPr lang="en-US" altLang="en-US" sz="2800"/>
              <a:t>S :  Plus sensible aux stimuli subtils ; </a:t>
            </a:r>
          </a:p>
          <a:p>
            <a:pPr>
              <a:lnSpc>
                <a:spcPct val="90000"/>
              </a:lnSpc>
              <a:buFontTx/>
              <a:buNone/>
            </a:pPr>
            <a:r>
              <a:rPr lang="en-US" altLang="en-US" sz="2800"/>
              <a:t>AUSSI : </a:t>
            </a:r>
          </a:p>
          <a:p>
            <a:pPr>
              <a:lnSpc>
                <a:spcPct val="90000"/>
              </a:lnSpc>
              <a:buFontTx/>
              <a:buNone/>
            </a:pPr>
            <a:r>
              <a:rPr lang="en-US" altLang="en-US" sz="2800"/>
              <a:t>    Plus réactif à l'environnement (« sensibilité avantageuse » ; « susceptibilité différentielle »)</a:t>
            </a:r>
          </a:p>
          <a:p>
            <a:pPr>
              <a:lnSpc>
                <a:spcPct val="90000"/>
              </a:lnSpc>
            </a:pPr>
            <a:endParaRPr lang="en-US" altLang="en-US"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0EFCC88-A201-6C07-4513-E39B43F5F54C}"/>
              </a:ext>
            </a:extLst>
          </p:cNvPr>
          <p:cNvSpPr>
            <a:spLocks noGrp="1" noChangeArrowheads="1"/>
          </p:cNvSpPr>
          <p:nvPr>
            <p:ph type="title"/>
          </p:nvPr>
        </p:nvSpPr>
        <p:spPr>
          <a:xfrm>
            <a:off x="228600" y="838200"/>
            <a:ext cx="8686800" cy="1143000"/>
          </a:xfrm>
        </p:spPr>
        <p:txBody>
          <a:bodyPr/>
          <a:lstStyle/>
          <a:p>
            <a:pPr eaLnBrk="1" hangingPunct="1"/>
            <a:r>
              <a:rPr lang="en-US" altLang="en-US" sz="3200"/>
              <a:t>Con</a:t>
            </a:r>
            <a:r>
              <a:rPr lang="en-US" altLang="en-US" sz="3600"/>
              <a:t>texte issu de nombreuses études antérieures</a:t>
            </a:r>
            <a:br>
              <a:rPr lang="en-US" altLang="en-US" sz="3200"/>
            </a:br>
            <a:endParaRPr lang="en-US" altLang="en-US" sz="3200"/>
          </a:p>
        </p:txBody>
      </p:sp>
      <p:sp>
        <p:nvSpPr>
          <p:cNvPr id="43011" name="Rectangle 3">
            <a:extLst>
              <a:ext uri="{FF2B5EF4-FFF2-40B4-BE49-F238E27FC236}">
                <a16:creationId xmlns:a16="http://schemas.microsoft.com/office/drawing/2014/main" id="{5FC93EDC-32EA-BFB9-AA87-6168AC8ED3B8}"/>
              </a:ext>
            </a:extLst>
          </p:cNvPr>
          <p:cNvSpPr>
            <a:spLocks noGrp="1" noChangeArrowheads="1"/>
          </p:cNvSpPr>
          <p:nvPr>
            <p:ph sz="half" idx="1"/>
          </p:nvPr>
        </p:nvSpPr>
        <p:spPr>
          <a:xfrm>
            <a:off x="228600" y="1524000"/>
            <a:ext cx="8915400" cy="4525963"/>
          </a:xfrm>
        </p:spPr>
        <p:txBody>
          <a:bodyPr/>
          <a:lstStyle/>
          <a:p>
            <a:pPr eaLnBrk="1" hangingPunct="1">
              <a:spcBef>
                <a:spcPct val="0"/>
              </a:spcBef>
              <a:buFontTx/>
              <a:buNone/>
            </a:pPr>
            <a:endParaRPr lang="en-US" altLang="en-US"/>
          </a:p>
          <a:p>
            <a:pPr eaLnBrk="1" hangingPunct="1">
              <a:spcBef>
                <a:spcPct val="0"/>
              </a:spcBef>
            </a:pPr>
            <a:r>
              <a:rPr lang="en-US" altLang="en-US"/>
              <a:t>Les cultures interdépendantes (par exemple, les Asiatiques de l'Est) obtiennent de meilleurs résultats en tenant compte du contexte</a:t>
            </a:r>
          </a:p>
          <a:p>
            <a:pPr eaLnBrk="1" hangingPunct="1">
              <a:spcBef>
                <a:spcPct val="0"/>
              </a:spcBef>
            </a:pPr>
            <a:endParaRPr lang="en-US" altLang="en-US"/>
          </a:p>
          <a:p>
            <a:pPr eaLnBrk="1" hangingPunct="1">
              <a:spcBef>
                <a:spcPct val="0"/>
              </a:spcBef>
            </a:pPr>
            <a:r>
              <a:rPr lang="en-US" altLang="en-US"/>
              <a:t>Les cultures indépendantes (par exemple, les Américains) obtiennent de meilleurs résultats en ignorant le contexte </a:t>
            </a:r>
          </a:p>
          <a:p>
            <a:pPr eaLnBrk="1" hangingPunct="1">
              <a:spcBef>
                <a:spcPct val="0"/>
              </a:spcBef>
            </a:pPr>
            <a:endParaRPr lang="en-US" altLang="en-US"/>
          </a:p>
          <a:p>
            <a:pPr eaLnBrk="1" hangingPunct="1">
              <a:spcBef>
                <a:spcPct val="0"/>
              </a:spcBef>
            </a:pPr>
            <a:r>
              <a:rPr lang="en-US" altLang="zh-CN">
                <a:ea typeface="宋体" panose="02010600030101010101" pitchFamily="2" charset="-122"/>
              </a:rPr>
              <a:t>S'applique à la fois aux relations sociales et aux jugements perceptifs simples </a:t>
            </a:r>
            <a:endParaRPr lang="en-US" altLang="en-US"/>
          </a:p>
          <a:p>
            <a:pPr eaLnBrk="1" hangingPunct="1"/>
            <a:endParaRPr lang="en-US"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5B91D8A-E992-DCD3-E1AF-C55734707F7C}"/>
              </a:ext>
            </a:extLst>
          </p:cNvPr>
          <p:cNvSpPr>
            <a:spLocks noGrp="1" noChangeArrowheads="1"/>
          </p:cNvSpPr>
          <p:nvPr>
            <p:ph type="title"/>
          </p:nvPr>
        </p:nvSpPr>
        <p:spPr>
          <a:xfrm>
            <a:off x="0" y="274638"/>
            <a:ext cx="9144000" cy="1143000"/>
          </a:xfrm>
        </p:spPr>
        <p:txBody>
          <a:bodyPr/>
          <a:lstStyle/>
          <a:p>
            <a:pPr eaLnBrk="1" hangingPunct="1"/>
            <a:r>
              <a:rPr lang="en-US" altLang="en-US" sz="2800"/>
              <a:t>Culture et réponse cérébrale aux </a:t>
            </a:r>
            <a:r>
              <a:rPr lang="en-US" altLang="en-US" sz="3200"/>
              <a:t>jugements</a:t>
            </a:r>
            <a:r>
              <a:rPr lang="en-US" altLang="en-US" sz="2800"/>
              <a:t> visuels fondamentaux </a:t>
            </a:r>
            <a:br>
              <a:rPr lang="en-US" altLang="en-US" sz="3200"/>
            </a:br>
            <a:r>
              <a:rPr lang="en-US" altLang="en-US" sz="2000"/>
              <a:t>(Hedden et al., </a:t>
            </a:r>
            <a:r>
              <a:rPr lang="en-US" altLang="en-US" sz="2000" i="1"/>
              <a:t>Psych Science</a:t>
            </a:r>
            <a:r>
              <a:rPr lang="en-US" altLang="en-US" sz="2000"/>
              <a:t>, 2008)</a:t>
            </a:r>
          </a:p>
        </p:txBody>
      </p:sp>
      <p:sp>
        <p:nvSpPr>
          <p:cNvPr id="44035" name="Rectangle 3">
            <a:extLst>
              <a:ext uri="{FF2B5EF4-FFF2-40B4-BE49-F238E27FC236}">
                <a16:creationId xmlns:a16="http://schemas.microsoft.com/office/drawing/2014/main" id="{3466E1C6-CCAF-A604-7D15-4B4938C0736F}"/>
              </a:ext>
            </a:extLst>
          </p:cNvPr>
          <p:cNvSpPr>
            <a:spLocks noGrp="1" noChangeArrowheads="1"/>
          </p:cNvSpPr>
          <p:nvPr>
            <p:ph type="body" sz="half" idx="1"/>
          </p:nvPr>
        </p:nvSpPr>
        <p:spPr>
          <a:xfrm>
            <a:off x="228600" y="1600200"/>
            <a:ext cx="8915400" cy="2185988"/>
          </a:xfrm>
        </p:spPr>
        <p:txBody>
          <a:bodyPr/>
          <a:lstStyle/>
          <a:p>
            <a:pPr eaLnBrk="1" hangingPunct="1"/>
            <a:r>
              <a:rPr lang="en-US" altLang="en-US" sz="2400"/>
              <a:t>10 Asiatiques de l'Est récemment arrivés aux États-Unis</a:t>
            </a:r>
          </a:p>
          <a:p>
            <a:pPr eaLnBrk="1" hangingPunct="1"/>
            <a:r>
              <a:rPr lang="en-US" altLang="en-US" sz="2400"/>
              <a:t>10 Américains d'origine européenne</a:t>
            </a:r>
          </a:p>
          <a:p>
            <a:pPr eaLnBrk="1" hangingPunct="1"/>
            <a:r>
              <a:rPr lang="en-US" altLang="en-US" sz="2400"/>
              <a:t>IRMf pendant qu'ils évaluaient la taille d'une ligne dans une boîte</a:t>
            </a:r>
          </a:p>
          <a:p>
            <a:pPr lvl="1" eaLnBrk="1" hangingPunct="1"/>
            <a:r>
              <a:rPr lang="en-US" altLang="en-US" sz="2000"/>
              <a:t>Certaines évaluations </a:t>
            </a:r>
            <a:r>
              <a:rPr lang="en-US" altLang="en-US" sz="2000" b="1"/>
              <a:t>sont relatives  - </a:t>
            </a:r>
            <a:r>
              <a:rPr lang="en-US" altLang="en-US" sz="2000"/>
              <a:t>elles nécessitent de tenir compte du contexte (taille de la boîte)</a:t>
            </a:r>
          </a:p>
          <a:p>
            <a:pPr lvl="1" eaLnBrk="1" hangingPunct="1"/>
            <a:r>
              <a:rPr lang="en-US" altLang="en-US" sz="2000"/>
              <a:t>Certaines évaluations </a:t>
            </a:r>
            <a:r>
              <a:rPr lang="en-US" altLang="en-US" sz="2000" b="1"/>
              <a:t>sont absolues - </a:t>
            </a:r>
            <a:r>
              <a:rPr lang="en-US" altLang="en-US" sz="2000"/>
              <a:t>nécessitent d'ignorer le contexte (taille de la boîte)</a:t>
            </a:r>
          </a:p>
          <a:p>
            <a:pPr eaLnBrk="1" hangingPunct="1"/>
            <a:endParaRPr lang="en-US" altLang="en-US" sz="1800"/>
          </a:p>
        </p:txBody>
      </p:sp>
      <p:pic>
        <p:nvPicPr>
          <p:cNvPr id="44036" name="Picture 4" descr="method">
            <a:extLst>
              <a:ext uri="{FF2B5EF4-FFF2-40B4-BE49-F238E27FC236}">
                <a16:creationId xmlns:a16="http://schemas.microsoft.com/office/drawing/2014/main" id="{DDB4B9E4-6A51-0BD5-D01B-9608AC2DB2F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76400" y="3886200"/>
            <a:ext cx="5562600" cy="276542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D515244-4F18-46CF-2E8E-0B6A017C26DB}"/>
              </a:ext>
            </a:extLst>
          </p:cNvPr>
          <p:cNvSpPr>
            <a:spLocks noGrp="1" noChangeArrowheads="1"/>
          </p:cNvSpPr>
          <p:nvPr>
            <p:ph type="title"/>
          </p:nvPr>
        </p:nvSpPr>
        <p:spPr>
          <a:xfrm>
            <a:off x="0" y="274638"/>
            <a:ext cx="9144000" cy="1143000"/>
          </a:xfrm>
        </p:spPr>
        <p:txBody>
          <a:bodyPr/>
          <a:lstStyle/>
          <a:p>
            <a:pPr eaLnBrk="1" hangingPunct="1"/>
            <a:r>
              <a:rPr lang="en-US" altLang="en-US" sz="2800" dirty="0"/>
              <a:t>Culture et </a:t>
            </a:r>
            <a:r>
              <a:rPr lang="en-US" altLang="en-US" sz="2800" dirty="0" err="1"/>
              <a:t>réponse</a:t>
            </a:r>
            <a:r>
              <a:rPr lang="en-US" altLang="en-US" sz="2800" dirty="0"/>
              <a:t> </a:t>
            </a:r>
            <a:r>
              <a:rPr lang="en-US" altLang="en-US" sz="2800" dirty="0" err="1"/>
              <a:t>cérébrale</a:t>
            </a:r>
            <a:r>
              <a:rPr lang="en-US" altLang="en-US" sz="2800" dirty="0"/>
              <a:t> aux </a:t>
            </a:r>
            <a:r>
              <a:rPr lang="en-US" altLang="en-US" sz="3200" dirty="0" err="1"/>
              <a:t>jugements</a:t>
            </a:r>
            <a:r>
              <a:rPr lang="en-US" altLang="en-US" sz="2800" dirty="0"/>
              <a:t> </a:t>
            </a:r>
            <a:r>
              <a:rPr lang="en-US" altLang="en-US" sz="2800" dirty="0" err="1"/>
              <a:t>visuels</a:t>
            </a:r>
            <a:br>
              <a:rPr lang="en-US" altLang="en-US" sz="3200" dirty="0"/>
            </a:br>
            <a:r>
              <a:rPr lang="en-US" altLang="en-US" sz="2000" dirty="0"/>
              <a:t>(Hedden et al., </a:t>
            </a:r>
            <a:r>
              <a:rPr lang="en-US" altLang="en-US" sz="2000" i="1" dirty="0"/>
              <a:t>Psych Science</a:t>
            </a:r>
            <a:r>
              <a:rPr lang="en-US" altLang="en-US" sz="2000" dirty="0"/>
              <a:t>, 2008)</a:t>
            </a:r>
          </a:p>
        </p:txBody>
      </p:sp>
      <p:sp>
        <p:nvSpPr>
          <p:cNvPr id="45059" name="Rectangle 3">
            <a:extLst>
              <a:ext uri="{FF2B5EF4-FFF2-40B4-BE49-F238E27FC236}">
                <a16:creationId xmlns:a16="http://schemas.microsoft.com/office/drawing/2014/main" id="{86ECB3BE-C958-9A93-345D-F7D3A392D8F6}"/>
              </a:ext>
            </a:extLst>
          </p:cNvPr>
          <p:cNvSpPr>
            <a:spLocks noGrp="1" noChangeArrowheads="1"/>
          </p:cNvSpPr>
          <p:nvPr>
            <p:ph type="body" sz="half" idx="1"/>
          </p:nvPr>
        </p:nvSpPr>
        <p:spPr>
          <a:xfrm>
            <a:off x="-228600" y="1600200"/>
            <a:ext cx="9372600" cy="2185988"/>
          </a:xfrm>
        </p:spPr>
        <p:txBody>
          <a:bodyPr/>
          <a:lstStyle/>
          <a:p>
            <a:pPr eaLnBrk="1" hangingPunct="1">
              <a:buFontTx/>
              <a:buNone/>
            </a:pPr>
            <a:r>
              <a:rPr lang="en-US" altLang="zh-CN" sz="2400" dirty="0">
                <a:ea typeface="宋体" panose="02010600030101010101" pitchFamily="2" charset="-122"/>
              </a:rPr>
              <a:t>	Le </a:t>
            </a:r>
            <a:r>
              <a:rPr lang="en-US" altLang="zh-CN" sz="2400" dirty="0" err="1">
                <a:ea typeface="宋体" panose="02010600030101010101" pitchFamily="2" charset="-122"/>
              </a:rPr>
              <a:t>système</a:t>
            </a:r>
            <a:r>
              <a:rPr lang="en-US" altLang="zh-CN" sz="2400" dirty="0">
                <a:ea typeface="宋体" panose="02010600030101010101" pitchFamily="2" charset="-122"/>
              </a:rPr>
              <a:t> </a:t>
            </a:r>
            <a:r>
              <a:rPr lang="en-US" altLang="zh-CN" sz="2400" dirty="0" err="1">
                <a:ea typeface="宋体" panose="02010600030101010101" pitchFamily="2" charset="-122"/>
              </a:rPr>
              <a:t>cérébral</a:t>
            </a:r>
            <a:r>
              <a:rPr lang="en-US" altLang="zh-CN" sz="2400" dirty="0">
                <a:ea typeface="宋体" panose="02010600030101010101" pitchFamily="2" charset="-122"/>
              </a:rPr>
              <a:t> (</a:t>
            </a:r>
            <a:r>
              <a:rPr lang="en-US" altLang="zh-CN" sz="2400" dirty="0" err="1">
                <a:ea typeface="宋体" panose="02010600030101010101" pitchFamily="2" charset="-122"/>
              </a:rPr>
              <a:t>régions</a:t>
            </a:r>
            <a:r>
              <a:rPr lang="en-US" altLang="zh-CN" sz="2400" dirty="0">
                <a:ea typeface="宋体" panose="02010600030101010101" pitchFamily="2" charset="-122"/>
              </a:rPr>
              <a:t> </a:t>
            </a:r>
            <a:r>
              <a:rPr lang="en-US" altLang="zh-CN" sz="2400" dirty="0" err="1">
                <a:ea typeface="宋体" panose="02010600030101010101" pitchFamily="2" charset="-122"/>
              </a:rPr>
              <a:t>pariétales</a:t>
            </a:r>
            <a:r>
              <a:rPr lang="en-US" altLang="zh-CN" sz="2400" dirty="0">
                <a:ea typeface="宋体" panose="02010600030101010101" pitchFamily="2" charset="-122"/>
              </a:rPr>
              <a:t>) </a:t>
            </a:r>
            <a:r>
              <a:rPr lang="en-US" altLang="zh-CN" sz="2400" dirty="0" err="1">
                <a:ea typeface="宋体" panose="02010600030101010101" pitchFamily="2" charset="-122"/>
              </a:rPr>
              <a:t>connu</a:t>
            </a:r>
            <a:r>
              <a:rPr lang="en-US" altLang="zh-CN" sz="2400" dirty="0">
                <a:ea typeface="宋体" panose="02010600030101010101" pitchFamily="2" charset="-122"/>
              </a:rPr>
              <a:t> pour </a:t>
            </a:r>
            <a:r>
              <a:rPr lang="en-US" altLang="zh-CN" sz="2400" dirty="0" err="1">
                <a:ea typeface="宋体" panose="02010600030101010101" pitchFamily="2" charset="-122"/>
              </a:rPr>
              <a:t>être</a:t>
            </a:r>
            <a:r>
              <a:rPr lang="en-US" altLang="zh-CN" sz="2400" dirty="0">
                <a:ea typeface="宋体" panose="02010600030101010101" pitchFamily="2" charset="-122"/>
              </a:rPr>
              <a:t> </a:t>
            </a:r>
            <a:r>
              <a:rPr lang="en-US" altLang="zh-CN" sz="2400" dirty="0" err="1">
                <a:ea typeface="宋体" panose="02010600030101010101" pitchFamily="2" charset="-122"/>
              </a:rPr>
              <a:t>sollicité</a:t>
            </a:r>
            <a:r>
              <a:rPr lang="en-US" altLang="zh-CN" sz="2400" dirty="0">
                <a:ea typeface="宋体" panose="02010600030101010101" pitchFamily="2" charset="-122"/>
              </a:rPr>
              <a:t> </a:t>
            </a:r>
            <a:r>
              <a:rPr lang="en-US" altLang="zh-CN" sz="2400" dirty="0" err="1">
                <a:ea typeface="宋体" panose="02010600030101010101" pitchFamily="2" charset="-122"/>
              </a:rPr>
              <a:t>lors</a:t>
            </a:r>
            <a:r>
              <a:rPr lang="en-US" altLang="zh-CN" sz="2400" dirty="0">
                <a:ea typeface="宋体" panose="02010600030101010101" pitchFamily="2" charset="-122"/>
              </a:rPr>
              <a:t> de </a:t>
            </a:r>
            <a:r>
              <a:rPr lang="en-US" altLang="zh-CN" sz="2400" dirty="0" err="1">
                <a:ea typeface="宋体" panose="02010600030101010101" pitchFamily="2" charset="-122"/>
              </a:rPr>
              <a:t>tâches</a:t>
            </a:r>
            <a:r>
              <a:rPr lang="en-US" altLang="zh-CN" sz="2400" dirty="0">
                <a:ea typeface="宋体" panose="02010600030101010101" pitchFamily="2" charset="-122"/>
              </a:rPr>
              <a:t> </a:t>
            </a:r>
            <a:r>
              <a:rPr lang="en-US" altLang="zh-CN" sz="2400" dirty="0" err="1">
                <a:ea typeface="宋体" panose="02010600030101010101" pitchFamily="2" charset="-122"/>
              </a:rPr>
              <a:t>mentales</a:t>
            </a:r>
            <a:r>
              <a:rPr lang="en-US" altLang="zh-CN" sz="2400" dirty="0">
                <a:ea typeface="宋体" panose="02010600030101010101" pitchFamily="2" charset="-122"/>
              </a:rPr>
              <a:t> </a:t>
            </a:r>
            <a:r>
              <a:rPr lang="en-US" altLang="zh-CN" sz="2400" dirty="0" err="1">
                <a:ea typeface="宋体" panose="02010600030101010101" pitchFamily="2" charset="-122"/>
              </a:rPr>
              <a:t>exigeantes</a:t>
            </a:r>
            <a:r>
              <a:rPr lang="en-US" altLang="zh-CN" sz="2400" dirty="0">
                <a:ea typeface="宋体" panose="02010600030101010101" pitchFamily="2" charset="-122"/>
              </a:rPr>
              <a:t> </a:t>
            </a:r>
            <a:r>
              <a:rPr lang="en-US" altLang="zh-CN" sz="2400" dirty="0" err="1">
                <a:ea typeface="宋体" panose="02010600030101010101" pitchFamily="2" charset="-122"/>
              </a:rPr>
              <a:t>en</a:t>
            </a:r>
            <a:r>
              <a:rPr lang="en-US" altLang="zh-CN" sz="2400" dirty="0">
                <a:ea typeface="宋体" panose="02010600030101010101" pitchFamily="2" charset="-122"/>
              </a:rPr>
              <a:t> </a:t>
            </a:r>
            <a:r>
              <a:rPr lang="en-US" altLang="zh-CN" sz="2400" dirty="0" err="1">
                <a:ea typeface="宋体" panose="02010600030101010101" pitchFamily="2" charset="-122"/>
              </a:rPr>
              <a:t>termes</a:t>
            </a:r>
            <a:r>
              <a:rPr lang="en-US" altLang="zh-CN" sz="2400" dirty="0">
                <a:ea typeface="宋体" panose="02010600030101010101" pitchFamily="2" charset="-122"/>
              </a:rPr>
              <a:t> </a:t>
            </a:r>
            <a:r>
              <a:rPr lang="en-US" altLang="zh-CN" sz="2400" dirty="0" err="1">
                <a:ea typeface="宋体" panose="02010600030101010101" pitchFamily="2" charset="-122"/>
              </a:rPr>
              <a:t>d'attention</a:t>
            </a:r>
            <a:r>
              <a:rPr lang="en-US" altLang="zh-CN" sz="2400" dirty="0">
                <a:ea typeface="宋体" panose="02010600030101010101" pitchFamily="2" charset="-122"/>
              </a:rPr>
              <a:t> </a:t>
            </a:r>
          </a:p>
          <a:p>
            <a:pPr lvl="1" eaLnBrk="1" hangingPunct="1"/>
            <a:r>
              <a:rPr lang="en-US" altLang="zh-CN" sz="2000" dirty="0" err="1">
                <a:ea typeface="宋体" panose="02010600030101010101" pitchFamily="2" charset="-122"/>
              </a:rPr>
              <a:t>était</a:t>
            </a:r>
            <a:r>
              <a:rPr lang="en-US" altLang="zh-CN" sz="2000" dirty="0">
                <a:ea typeface="宋体" panose="02010600030101010101" pitchFamily="2" charset="-122"/>
              </a:rPr>
              <a:t> plus </a:t>
            </a:r>
            <a:r>
              <a:rPr lang="en-US" altLang="zh-CN" sz="2000" dirty="0" err="1">
                <a:ea typeface="宋体" panose="02010600030101010101" pitchFamily="2" charset="-122"/>
              </a:rPr>
              <a:t>actif</a:t>
            </a:r>
            <a:r>
              <a:rPr lang="en-US" altLang="zh-CN" sz="2000" dirty="0">
                <a:ea typeface="宋体" panose="02010600030101010101" pitchFamily="2" charset="-122"/>
              </a:rPr>
              <a:t> chez les </a:t>
            </a:r>
            <a:r>
              <a:rPr lang="en-US" altLang="zh-CN" sz="2000" dirty="0" err="1">
                <a:ea typeface="宋体" panose="02010600030101010101" pitchFamily="2" charset="-122"/>
              </a:rPr>
              <a:t>Asiatiques</a:t>
            </a:r>
            <a:r>
              <a:rPr lang="en-US" altLang="zh-CN" sz="2000" dirty="0">
                <a:ea typeface="宋体" panose="02010600030101010101" pitchFamily="2" charset="-122"/>
              </a:rPr>
              <a:t> de </a:t>
            </a:r>
            <a:r>
              <a:rPr lang="en-US" altLang="zh-CN" sz="2000" dirty="0" err="1">
                <a:ea typeface="宋体" panose="02010600030101010101" pitchFamily="2" charset="-122"/>
              </a:rPr>
              <a:t>l'Est</a:t>
            </a:r>
            <a:r>
              <a:rPr lang="en-US" altLang="zh-CN" sz="2000" dirty="0">
                <a:ea typeface="宋体" panose="02010600030101010101" pitchFamily="2" charset="-122"/>
              </a:rPr>
              <a:t> </a:t>
            </a:r>
            <a:r>
              <a:rPr lang="en-US" altLang="zh-CN" sz="2000" dirty="0" err="1">
                <a:ea typeface="宋体" panose="02010600030101010101" pitchFamily="2" charset="-122"/>
              </a:rPr>
              <a:t>lors</a:t>
            </a:r>
            <a:r>
              <a:rPr lang="en-US" altLang="zh-CN" sz="2000" dirty="0">
                <a:ea typeface="宋体" panose="02010600030101010101" pitchFamily="2" charset="-122"/>
              </a:rPr>
              <a:t> de </a:t>
            </a:r>
            <a:r>
              <a:rPr lang="en-US" altLang="zh-CN" sz="2000" dirty="0" err="1">
                <a:ea typeface="宋体" panose="02010600030101010101" pitchFamily="2" charset="-122"/>
              </a:rPr>
              <a:t>jugements</a:t>
            </a:r>
            <a:r>
              <a:rPr lang="en-US" altLang="zh-CN" sz="2000" dirty="0">
                <a:ea typeface="宋体" panose="02010600030101010101" pitchFamily="2" charset="-122"/>
              </a:rPr>
              <a:t> ignorant le </a:t>
            </a:r>
            <a:r>
              <a:rPr lang="en-US" altLang="zh-CN" sz="2000" dirty="0" err="1">
                <a:ea typeface="宋体" panose="02010600030101010101" pitchFamily="2" charset="-122"/>
              </a:rPr>
              <a:t>contexte</a:t>
            </a:r>
            <a:endParaRPr lang="en-US" altLang="zh-CN" sz="2000" dirty="0">
              <a:ea typeface="宋体" panose="02010600030101010101" pitchFamily="2" charset="-122"/>
            </a:endParaRPr>
          </a:p>
          <a:p>
            <a:pPr lvl="1" eaLnBrk="1" hangingPunct="1"/>
            <a:r>
              <a:rPr lang="en-US" altLang="zh-CN" sz="2000" dirty="0" err="1">
                <a:ea typeface="宋体" panose="02010600030101010101" pitchFamily="2" charset="-122"/>
              </a:rPr>
              <a:t>était</a:t>
            </a:r>
            <a:r>
              <a:rPr lang="en-US" altLang="zh-CN" sz="2000" dirty="0">
                <a:ea typeface="宋体" panose="02010600030101010101" pitchFamily="2" charset="-122"/>
              </a:rPr>
              <a:t> plus </a:t>
            </a:r>
            <a:r>
              <a:rPr lang="en-US" altLang="zh-CN" sz="2000" dirty="0" err="1">
                <a:ea typeface="宋体" panose="02010600030101010101" pitchFamily="2" charset="-122"/>
              </a:rPr>
              <a:t>actif</a:t>
            </a:r>
            <a:r>
              <a:rPr lang="en-US" altLang="zh-CN" sz="2000" dirty="0">
                <a:ea typeface="宋体" panose="02010600030101010101" pitchFamily="2" charset="-122"/>
              </a:rPr>
              <a:t> chez les </a:t>
            </a:r>
            <a:r>
              <a:rPr lang="en-US" altLang="zh-CN" sz="2000" dirty="0" err="1">
                <a:ea typeface="宋体" panose="02010600030101010101" pitchFamily="2" charset="-122"/>
              </a:rPr>
              <a:t>Américains</a:t>
            </a:r>
            <a:r>
              <a:rPr lang="en-US" altLang="zh-CN" sz="2000" dirty="0">
                <a:ea typeface="宋体" panose="02010600030101010101" pitchFamily="2" charset="-122"/>
              </a:rPr>
              <a:t> </a:t>
            </a:r>
            <a:r>
              <a:rPr lang="en-US" altLang="zh-CN" sz="2000" dirty="0" err="1">
                <a:ea typeface="宋体" panose="02010600030101010101" pitchFamily="2" charset="-122"/>
              </a:rPr>
              <a:t>lors</a:t>
            </a:r>
            <a:r>
              <a:rPr lang="en-US" altLang="zh-CN" sz="2000" dirty="0">
                <a:ea typeface="宋体" panose="02010600030101010101" pitchFamily="2" charset="-122"/>
              </a:rPr>
              <a:t> des </a:t>
            </a:r>
            <a:r>
              <a:rPr lang="en-US" altLang="zh-CN" sz="2000" dirty="0" err="1">
                <a:ea typeface="宋体" panose="02010600030101010101" pitchFamily="2" charset="-122"/>
              </a:rPr>
              <a:t>jugements</a:t>
            </a:r>
            <a:r>
              <a:rPr lang="en-US" altLang="zh-CN" sz="2000" dirty="0">
                <a:ea typeface="宋体" panose="02010600030101010101" pitchFamily="2" charset="-122"/>
              </a:rPr>
              <a:t> tenant </a:t>
            </a:r>
            <a:r>
              <a:rPr lang="en-US" altLang="zh-CN" sz="2000" dirty="0" err="1">
                <a:ea typeface="宋体" panose="02010600030101010101" pitchFamily="2" charset="-122"/>
              </a:rPr>
              <a:t>compte</a:t>
            </a:r>
            <a:r>
              <a:rPr lang="en-US" altLang="zh-CN" sz="2000" dirty="0">
                <a:ea typeface="宋体" panose="02010600030101010101" pitchFamily="2" charset="-122"/>
              </a:rPr>
              <a:t> du </a:t>
            </a:r>
            <a:r>
              <a:rPr lang="en-US" altLang="zh-CN" sz="2000" dirty="0" err="1">
                <a:ea typeface="宋体" panose="02010600030101010101" pitchFamily="2" charset="-122"/>
              </a:rPr>
              <a:t>contexte</a:t>
            </a:r>
            <a:endParaRPr lang="en-US" altLang="en-US" sz="2000" dirty="0"/>
          </a:p>
          <a:p>
            <a:pPr eaLnBrk="1" hangingPunct="1"/>
            <a:endParaRPr lang="en-US" altLang="en-US" sz="2400" dirty="0"/>
          </a:p>
        </p:txBody>
      </p:sp>
      <p:pic>
        <p:nvPicPr>
          <p:cNvPr id="45060" name="Picture 4">
            <a:extLst>
              <a:ext uri="{FF2B5EF4-FFF2-40B4-BE49-F238E27FC236}">
                <a16:creationId xmlns:a16="http://schemas.microsoft.com/office/drawing/2014/main" id="{80F55A6C-6E83-5067-E4E7-453600E9C89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1250" t="34000" r="14375" b="31998"/>
          <a:stretch>
            <a:fillRect/>
          </a:stretch>
        </p:blipFill>
        <p:spPr>
          <a:xfrm>
            <a:off x="990600" y="4114800"/>
            <a:ext cx="6629400" cy="3579812"/>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565B0E1-97A3-0107-D953-3990027FDA98}"/>
              </a:ext>
            </a:extLst>
          </p:cNvPr>
          <p:cNvSpPr>
            <a:spLocks noGrp="1" noChangeArrowheads="1"/>
          </p:cNvSpPr>
          <p:nvPr>
            <p:ph type="title"/>
          </p:nvPr>
        </p:nvSpPr>
        <p:spPr>
          <a:xfrm>
            <a:off x="0" y="274638"/>
            <a:ext cx="9144000" cy="1143000"/>
          </a:xfrm>
        </p:spPr>
        <p:txBody>
          <a:bodyPr/>
          <a:lstStyle/>
          <a:p>
            <a:pPr eaLnBrk="1" hangingPunct="1"/>
            <a:r>
              <a:rPr lang="en-US" altLang="en-US" sz="4000"/>
              <a:t>Relation avec les mesures SPS</a:t>
            </a:r>
            <a:br>
              <a:rPr lang="en-US" altLang="en-US" sz="4000"/>
            </a:br>
            <a:r>
              <a:rPr lang="en-US" altLang="en-US" sz="2000"/>
              <a:t>.</a:t>
            </a:r>
          </a:p>
        </p:txBody>
      </p:sp>
      <p:sp>
        <p:nvSpPr>
          <p:cNvPr id="46083" name="Rectangle 3">
            <a:extLst>
              <a:ext uri="{FF2B5EF4-FFF2-40B4-BE49-F238E27FC236}">
                <a16:creationId xmlns:a16="http://schemas.microsoft.com/office/drawing/2014/main" id="{62864291-0800-44C0-ADF1-AA48203822AA}"/>
              </a:ext>
            </a:extLst>
          </p:cNvPr>
          <p:cNvSpPr>
            <a:spLocks noGrp="1" noChangeArrowheads="1"/>
          </p:cNvSpPr>
          <p:nvPr>
            <p:ph type="body" idx="1"/>
          </p:nvPr>
        </p:nvSpPr>
        <p:spPr/>
        <p:txBody>
          <a:bodyPr/>
          <a:lstStyle/>
          <a:p>
            <a:pPr eaLnBrk="1" hangingPunct="1">
              <a:buFontTx/>
              <a:buNone/>
            </a:pPr>
            <a:r>
              <a:rPr lang="en-US" altLang="en-US" dirty="0"/>
              <a:t>	</a:t>
            </a:r>
          </a:p>
          <a:p>
            <a:pPr eaLnBrk="1" hangingPunct="1">
              <a:buFontTx/>
              <a:buNone/>
            </a:pPr>
            <a:r>
              <a:rPr lang="en-US" altLang="en-US" b="1" i="1" dirty="0"/>
              <a:t>	</a:t>
            </a:r>
            <a:r>
              <a:rPr lang="en-US" altLang="en-US" b="1" i="1" dirty="0" err="1"/>
              <a:t>Hypothèse</a:t>
            </a:r>
            <a:r>
              <a:rPr lang="en-US" altLang="en-US" b="1" i="1" dirty="0"/>
              <a:t> : </a:t>
            </a:r>
          </a:p>
          <a:p>
            <a:pPr eaLnBrk="1" hangingPunct="1">
              <a:buFontTx/>
              <a:buNone/>
            </a:pPr>
            <a:r>
              <a:rPr lang="en-US" altLang="ko-KR" dirty="0">
                <a:ea typeface="굴림" panose="020B0600000101010101" pitchFamily="34" charset="-127"/>
              </a:rPr>
              <a:t>	</a:t>
            </a:r>
            <a:r>
              <a:rPr lang="en-US" altLang="ko-KR" dirty="0">
                <a:solidFill>
                  <a:srgbClr val="FF0000"/>
                </a:solidFill>
                <a:ea typeface="굴림" panose="020B0600000101010101" pitchFamily="34" charset="-127"/>
              </a:rPr>
              <a:t>Les </a:t>
            </a:r>
            <a:r>
              <a:rPr lang="en-US" altLang="ko-KR" dirty="0" err="1">
                <a:solidFill>
                  <a:srgbClr val="FF0000"/>
                </a:solidFill>
                <a:ea typeface="굴림" panose="020B0600000101010101" pitchFamily="34" charset="-127"/>
              </a:rPr>
              <a:t>individus</a:t>
            </a:r>
            <a:r>
              <a:rPr lang="en-US" altLang="ko-KR" dirty="0">
                <a:solidFill>
                  <a:srgbClr val="FF0000"/>
                </a:solidFill>
                <a:ea typeface="굴림" panose="020B0600000101010101" pitchFamily="34" charset="-127"/>
              </a:rPr>
              <a:t> </a:t>
            </a:r>
            <a:r>
              <a:rPr lang="en-US" altLang="ko-KR" dirty="0" err="1">
                <a:solidFill>
                  <a:srgbClr val="FF0000"/>
                </a:solidFill>
                <a:ea typeface="굴림" panose="020B0600000101010101" pitchFamily="34" charset="-127"/>
              </a:rPr>
              <a:t>dotés</a:t>
            </a:r>
            <a:r>
              <a:rPr lang="en-US" altLang="ko-KR" dirty="0">
                <a:solidFill>
                  <a:srgbClr val="FF0000"/>
                </a:solidFill>
                <a:ea typeface="굴림" panose="020B0600000101010101" pitchFamily="34" charset="-127"/>
              </a:rPr>
              <a:t> </a:t>
            </a:r>
            <a:r>
              <a:rPr lang="en-US" altLang="ko-KR" dirty="0" err="1">
                <a:solidFill>
                  <a:srgbClr val="FF0000"/>
                </a:solidFill>
                <a:ea typeface="굴림" panose="020B0600000101010101" pitchFamily="34" charset="-127"/>
              </a:rPr>
              <a:t>d'une</a:t>
            </a:r>
            <a:r>
              <a:rPr lang="en-US" altLang="ko-KR" dirty="0">
                <a:solidFill>
                  <a:srgbClr val="FF0000"/>
                </a:solidFill>
                <a:ea typeface="굴림" panose="020B0600000101010101" pitchFamily="34" charset="-127"/>
              </a:rPr>
              <a:t> haute </a:t>
            </a:r>
            <a:r>
              <a:rPr lang="en-US" altLang="ko-KR" dirty="0" err="1">
                <a:solidFill>
                  <a:srgbClr val="FF0000"/>
                </a:solidFill>
                <a:ea typeface="굴림" panose="020B0600000101010101" pitchFamily="34" charset="-127"/>
              </a:rPr>
              <a:t>sensibilité</a:t>
            </a:r>
            <a:r>
              <a:rPr lang="en-US" altLang="ko-KR" dirty="0">
                <a:solidFill>
                  <a:srgbClr val="FF0000"/>
                </a:solidFill>
                <a:ea typeface="굴림" panose="020B0600000101010101" pitchFamily="34" charset="-127"/>
              </a:rPr>
              <a:t>, </a:t>
            </a:r>
            <a:r>
              <a:rPr lang="en-US" altLang="ko-KR" dirty="0" err="1">
                <a:solidFill>
                  <a:srgbClr val="FF0000"/>
                </a:solidFill>
                <a:ea typeface="굴림" panose="020B0600000101010101" pitchFamily="34" charset="-127"/>
              </a:rPr>
              <a:t>parce</a:t>
            </a:r>
            <a:r>
              <a:rPr lang="en-US" altLang="ko-KR" dirty="0">
                <a:solidFill>
                  <a:srgbClr val="FF0000"/>
                </a:solidFill>
                <a:ea typeface="굴림" panose="020B0600000101010101" pitchFamily="34" charset="-127"/>
              </a:rPr>
              <a:t> </a:t>
            </a:r>
            <a:r>
              <a:rPr lang="en-US" altLang="ko-KR" dirty="0" err="1">
                <a:solidFill>
                  <a:srgbClr val="FF0000"/>
                </a:solidFill>
                <a:ea typeface="굴림" panose="020B0600000101010101" pitchFamily="34" charset="-127"/>
              </a:rPr>
              <a:t>qu'ils</a:t>
            </a:r>
            <a:r>
              <a:rPr lang="en-US" altLang="ko-KR" dirty="0">
                <a:solidFill>
                  <a:srgbClr val="FF0000"/>
                </a:solidFill>
                <a:ea typeface="굴림" panose="020B0600000101010101" pitchFamily="34" charset="-127"/>
              </a:rPr>
              <a:t> </a:t>
            </a:r>
            <a:r>
              <a:rPr lang="en-US" altLang="ko-KR" dirty="0" err="1">
                <a:solidFill>
                  <a:srgbClr val="FF0000"/>
                </a:solidFill>
                <a:ea typeface="굴림" panose="020B0600000101010101" pitchFamily="34" charset="-127"/>
              </a:rPr>
              <a:t>traitent</a:t>
            </a:r>
            <a:r>
              <a:rPr lang="en-US" altLang="ko-KR" dirty="0">
                <a:solidFill>
                  <a:srgbClr val="FF0000"/>
                </a:solidFill>
                <a:ea typeface="굴림" panose="020B0600000101010101" pitchFamily="34" charset="-127"/>
              </a:rPr>
              <a:t> </a:t>
            </a:r>
            <a:r>
              <a:rPr lang="en-US" altLang="ko-KR" dirty="0" err="1">
                <a:solidFill>
                  <a:srgbClr val="FF0000"/>
                </a:solidFill>
                <a:ea typeface="굴림" panose="020B0600000101010101" pitchFamily="34" charset="-127"/>
              </a:rPr>
              <a:t>l'information</a:t>
            </a:r>
            <a:r>
              <a:rPr lang="en-US" altLang="ko-KR" dirty="0">
                <a:solidFill>
                  <a:srgbClr val="FF0000"/>
                </a:solidFill>
                <a:ea typeface="굴림" panose="020B0600000101010101" pitchFamily="34" charset="-127"/>
              </a:rPr>
              <a:t> de manière plus </a:t>
            </a:r>
            <a:r>
              <a:rPr lang="en-US" altLang="ko-KR" dirty="0" err="1">
                <a:solidFill>
                  <a:srgbClr val="FF0000"/>
                </a:solidFill>
                <a:ea typeface="굴림" panose="020B0600000101010101" pitchFamily="34" charset="-127"/>
              </a:rPr>
              <a:t>approfondie</a:t>
            </a:r>
            <a:r>
              <a:rPr lang="en-US" altLang="ko-KR" dirty="0">
                <a:solidFill>
                  <a:srgbClr val="FF0000"/>
                </a:solidFill>
                <a:ea typeface="굴림" panose="020B0600000101010101" pitchFamily="34" charset="-127"/>
              </a:rPr>
              <a:t>, </a:t>
            </a:r>
            <a:r>
              <a:rPr lang="en-US" altLang="ko-KR" dirty="0" err="1">
                <a:solidFill>
                  <a:srgbClr val="FF0000"/>
                </a:solidFill>
                <a:ea typeface="굴림" panose="020B0600000101010101" pitchFamily="34" charset="-127"/>
              </a:rPr>
              <a:t>devraient</a:t>
            </a:r>
            <a:r>
              <a:rPr lang="en-US" altLang="ko-KR" dirty="0">
                <a:solidFill>
                  <a:srgbClr val="FF0000"/>
                </a:solidFill>
                <a:ea typeface="굴림" panose="020B0600000101010101" pitchFamily="34" charset="-127"/>
              </a:rPr>
              <a:t> </a:t>
            </a:r>
            <a:r>
              <a:rPr lang="en-US" altLang="ko-KR" dirty="0" err="1">
                <a:solidFill>
                  <a:srgbClr val="FF0000"/>
                </a:solidFill>
                <a:ea typeface="굴림" panose="020B0600000101010101" pitchFamily="34" charset="-127"/>
              </a:rPr>
              <a:t>être</a:t>
            </a:r>
            <a:r>
              <a:rPr lang="en-US" altLang="ko-KR" dirty="0">
                <a:solidFill>
                  <a:srgbClr val="FF0000"/>
                </a:solidFill>
                <a:ea typeface="굴림" panose="020B0600000101010101" pitchFamily="34" charset="-127"/>
              </a:rPr>
              <a:t> </a:t>
            </a:r>
            <a:r>
              <a:rPr lang="en-US" altLang="ko-KR" dirty="0" err="1">
                <a:solidFill>
                  <a:srgbClr val="FF0000"/>
                </a:solidFill>
                <a:ea typeface="굴림" panose="020B0600000101010101" pitchFamily="34" charset="-127"/>
              </a:rPr>
              <a:t>moins</a:t>
            </a:r>
            <a:r>
              <a:rPr lang="en-US" altLang="ko-KR" dirty="0">
                <a:solidFill>
                  <a:srgbClr val="FF0000"/>
                </a:solidFill>
                <a:ea typeface="굴림" panose="020B0600000101010101" pitchFamily="34" charset="-127"/>
              </a:rPr>
              <a:t> </a:t>
            </a:r>
            <a:r>
              <a:rPr lang="en-US" altLang="ko-KR" dirty="0" err="1">
                <a:solidFill>
                  <a:srgbClr val="FF0000"/>
                </a:solidFill>
                <a:ea typeface="굴림" panose="020B0600000101010101" pitchFamily="34" charset="-127"/>
              </a:rPr>
              <a:t>affectés</a:t>
            </a:r>
            <a:r>
              <a:rPr lang="en-US" altLang="ko-KR" dirty="0">
                <a:solidFill>
                  <a:srgbClr val="FF0000"/>
                </a:solidFill>
                <a:ea typeface="굴림" panose="020B0600000101010101" pitchFamily="34" charset="-127"/>
              </a:rPr>
              <a:t> par le </a:t>
            </a:r>
            <a:r>
              <a:rPr lang="en-US" altLang="ko-KR" dirty="0" err="1">
                <a:solidFill>
                  <a:srgbClr val="FF0000"/>
                </a:solidFill>
                <a:ea typeface="굴림" panose="020B0600000101010101" pitchFamily="34" charset="-127"/>
              </a:rPr>
              <a:t>contexte</a:t>
            </a:r>
            <a:r>
              <a:rPr lang="en-US" altLang="ko-KR" dirty="0">
                <a:solidFill>
                  <a:srgbClr val="FF0000"/>
                </a:solidFill>
                <a:ea typeface="굴림" panose="020B0600000101010101" pitchFamily="34" charset="-127"/>
              </a:rPr>
              <a:t> </a:t>
            </a:r>
            <a:r>
              <a:rPr lang="en-US" altLang="ko-KR" dirty="0" err="1">
                <a:solidFill>
                  <a:srgbClr val="FF0000"/>
                </a:solidFill>
                <a:ea typeface="굴림" panose="020B0600000101010101" pitchFamily="34" charset="-127"/>
              </a:rPr>
              <a:t>culturel</a:t>
            </a:r>
            <a:r>
              <a:rPr lang="en-US" altLang="ko-KR" dirty="0">
                <a:solidFill>
                  <a:srgbClr val="FF0000"/>
                </a:solidFill>
                <a:ea typeface="굴림" panose="020B0600000101010101" pitchFamily="34" charset="-127"/>
              </a:rPr>
              <a:t>.</a:t>
            </a:r>
          </a:p>
          <a:p>
            <a:pPr eaLnBrk="1" hangingPunct="1">
              <a:buFontTx/>
              <a:buNone/>
            </a:pPr>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76CF25F-C5BD-917B-4D45-23A607383899}"/>
              </a:ext>
            </a:extLst>
          </p:cNvPr>
          <p:cNvSpPr>
            <a:spLocks noGrp="1" noChangeArrowheads="1"/>
          </p:cNvSpPr>
          <p:nvPr>
            <p:ph type="title"/>
          </p:nvPr>
        </p:nvSpPr>
        <p:spPr/>
        <p:txBody>
          <a:bodyPr/>
          <a:lstStyle/>
          <a:p>
            <a:pPr eaLnBrk="1" hangingPunct="1"/>
            <a:r>
              <a:rPr lang="en-US" altLang="en-US" sz="3600"/>
              <a:t>Résultats</a:t>
            </a:r>
            <a:br>
              <a:rPr lang="en-US" altLang="en-US" sz="3600"/>
            </a:br>
            <a:r>
              <a:rPr lang="en-US" altLang="en-US" sz="2000"/>
              <a:t>(Aron et al., 2010, </a:t>
            </a:r>
            <a:r>
              <a:rPr lang="en-US" altLang="en-US" sz="2000" i="1"/>
              <a:t>SCAN</a:t>
            </a:r>
            <a:r>
              <a:rPr lang="en-US" altLang="en-US" sz="2000"/>
              <a:t>)  </a:t>
            </a:r>
          </a:p>
        </p:txBody>
      </p:sp>
      <p:graphicFrame>
        <p:nvGraphicFramePr>
          <p:cNvPr id="47107" name="Object 3">
            <a:extLst>
              <a:ext uri="{FF2B5EF4-FFF2-40B4-BE49-F238E27FC236}">
                <a16:creationId xmlns:a16="http://schemas.microsoft.com/office/drawing/2014/main" id="{F10B02AB-A6EF-B21D-B87D-70D8CC98D12F}"/>
              </a:ext>
            </a:extLst>
          </p:cNvPr>
          <p:cNvGraphicFramePr>
            <a:graphicFrameLocks noGrp="1" noChangeAspect="1"/>
          </p:cNvGraphicFramePr>
          <p:nvPr>
            <p:ph idx="1"/>
          </p:nvPr>
        </p:nvGraphicFramePr>
        <p:xfrm>
          <a:off x="228600" y="1676400"/>
          <a:ext cx="8534400" cy="4999038"/>
        </p:xfrm>
        <a:graphic>
          <a:graphicData uri="http://schemas.openxmlformats.org/presentationml/2006/ole">
            <mc:AlternateContent xmlns:mc="http://schemas.openxmlformats.org/markup-compatibility/2006">
              <mc:Choice xmlns:v="urn:schemas-microsoft-com:vml" Requires="v">
                <p:oleObj name="Chart" r:id="rId3" imgW="9086913" imgH="5324382" progId="Excel.Chart.8">
                  <p:embed/>
                </p:oleObj>
              </mc:Choice>
              <mc:Fallback>
                <p:oleObj name="Chart" r:id="rId3" imgW="9086913" imgH="5324382"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8534400" cy="499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3F31CF0-0E23-A278-B78A-A12794460834}"/>
              </a:ext>
            </a:extLst>
          </p:cNvPr>
          <p:cNvSpPr>
            <a:spLocks noGrp="1" noChangeArrowheads="1"/>
          </p:cNvSpPr>
          <p:nvPr>
            <p:ph type="title"/>
          </p:nvPr>
        </p:nvSpPr>
        <p:spPr/>
        <p:txBody>
          <a:bodyPr/>
          <a:lstStyle/>
          <a:p>
            <a:pPr eaLnBrk="1" hangingPunct="1"/>
            <a:r>
              <a:rPr lang="en-US" altLang="en-US" sz="3600"/>
              <a:t>Résultats (suite)</a:t>
            </a:r>
            <a:br>
              <a:rPr lang="en-US" altLang="en-US" sz="3600"/>
            </a:br>
            <a:r>
              <a:rPr lang="en-US" altLang="en-US" sz="2000"/>
              <a:t>(Aron et al., 2010, </a:t>
            </a:r>
            <a:r>
              <a:rPr lang="en-US" altLang="en-US" sz="2000" i="1"/>
              <a:t>SCAN</a:t>
            </a:r>
            <a:r>
              <a:rPr lang="en-US" altLang="en-US" sz="2000"/>
              <a:t>) </a:t>
            </a:r>
          </a:p>
        </p:txBody>
      </p:sp>
      <p:graphicFrame>
        <p:nvGraphicFramePr>
          <p:cNvPr id="48131" name="Object 3">
            <a:extLst>
              <a:ext uri="{FF2B5EF4-FFF2-40B4-BE49-F238E27FC236}">
                <a16:creationId xmlns:a16="http://schemas.microsoft.com/office/drawing/2014/main" id="{CCC74230-2410-0B43-F56B-1D1FE259AA5B}"/>
              </a:ext>
            </a:extLst>
          </p:cNvPr>
          <p:cNvGraphicFramePr>
            <a:graphicFrameLocks noGrp="1" noChangeAspect="1"/>
          </p:cNvGraphicFramePr>
          <p:nvPr>
            <p:ph sz="half" idx="1"/>
          </p:nvPr>
        </p:nvGraphicFramePr>
        <p:xfrm>
          <a:off x="0" y="1660525"/>
          <a:ext cx="9144000" cy="4359275"/>
        </p:xfrm>
        <a:graphic>
          <a:graphicData uri="http://schemas.openxmlformats.org/presentationml/2006/ole">
            <mc:AlternateContent xmlns:mc="http://schemas.openxmlformats.org/markup-compatibility/2006">
              <mc:Choice xmlns:v="urn:schemas-microsoft-com:vml" Requires="v">
                <p:oleObj name="Chart" r:id="rId3" imgW="8143969" imgH="2885982" progId="Excel.Chart.8">
                  <p:embed/>
                </p:oleObj>
              </mc:Choice>
              <mc:Fallback>
                <p:oleObj name="Chart" r:id="rId3" imgW="8143969" imgH="2885982" progId="Excel.Chart.8">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60525"/>
                        <a:ext cx="91440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32" name="Object 4">
            <a:extLst>
              <a:ext uri="{FF2B5EF4-FFF2-40B4-BE49-F238E27FC236}">
                <a16:creationId xmlns:a16="http://schemas.microsoft.com/office/drawing/2014/main" id="{764E8FF4-0D4A-F5FF-CFCE-422C719F4AAB}"/>
              </a:ext>
            </a:extLst>
          </p:cNvPr>
          <p:cNvGraphicFramePr>
            <a:graphicFrameLocks noGrp="1" noChangeAspect="1"/>
          </p:cNvGraphicFramePr>
          <p:nvPr>
            <p:ph sz="half" idx="2"/>
          </p:nvPr>
        </p:nvGraphicFramePr>
        <p:xfrm>
          <a:off x="6477000" y="5715000"/>
          <a:ext cx="1905000" cy="838200"/>
        </p:xfrm>
        <a:graphic>
          <a:graphicData uri="http://schemas.openxmlformats.org/presentationml/2006/ole">
            <mc:AlternateContent xmlns:mc="http://schemas.openxmlformats.org/markup-compatibility/2006">
              <mc:Choice xmlns:v="urn:schemas-microsoft-com:vml" Requires="v">
                <p:oleObj name="Chart" r:id="rId5" imgW="8753569" imgH="5143398" progId="Excel.Chart.8">
                  <p:embed/>
                </p:oleObj>
              </mc:Choice>
              <mc:Fallback>
                <p:oleObj name="Chart" r:id="rId5" imgW="8753569" imgH="5143398" progId="Excel.Chart.8">
                  <p:embed/>
                  <p:pic>
                    <p:nvPicPr>
                      <p:cNvPr id="0" name="Object 4"/>
                      <p:cNvPicPr>
                        <a:picLocks noGrp="1" noChangeAspect="1" noChangeArrowheads="1"/>
                      </p:cNvPicPr>
                      <p:nvPr/>
                    </p:nvPicPr>
                    <p:blipFill>
                      <a:blip r:embed="rId6">
                        <a:extLst>
                          <a:ext uri="{28A0092B-C50C-407E-A947-70E740481C1C}">
                            <a14:useLocalDpi xmlns:a14="http://schemas.microsoft.com/office/drawing/2010/main" val="0"/>
                          </a:ext>
                        </a:extLst>
                      </a:blip>
                      <a:srcRect l="73334" t="80818" r="-2425"/>
                      <a:stretch>
                        <a:fillRect/>
                      </a:stretch>
                    </p:blipFill>
                    <p:spPr bwMode="auto">
                      <a:xfrm>
                        <a:off x="6477000" y="5715000"/>
                        <a:ext cx="1905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863D4C94-0958-9EA9-BCB1-561F5764C143}"/>
              </a:ext>
            </a:extLst>
          </p:cNvPr>
          <p:cNvSpPr>
            <a:spLocks noGrp="1" noChangeArrowheads="1"/>
          </p:cNvSpPr>
          <p:nvPr>
            <p:ph type="title"/>
          </p:nvPr>
        </p:nvSpPr>
        <p:spPr>
          <a:xfrm>
            <a:off x="457200" y="152400"/>
            <a:ext cx="8229600" cy="1143000"/>
          </a:xfrm>
        </p:spPr>
        <p:txBody>
          <a:bodyPr/>
          <a:lstStyle/>
          <a:p>
            <a:pPr eaLnBrk="1" hangingPunct="1"/>
            <a:r>
              <a:rPr lang="en-US" altLang="en-US"/>
              <a:t>Corrélats neuronaux</a:t>
            </a:r>
            <a:endParaRPr lang="en-US" altLang="en-US">
              <a:solidFill>
                <a:srgbClr val="FF0000"/>
              </a:solidFill>
            </a:endParaRPr>
          </a:p>
        </p:txBody>
      </p:sp>
      <p:sp>
        <p:nvSpPr>
          <p:cNvPr id="49155" name="Rectangle 3">
            <a:extLst>
              <a:ext uri="{FF2B5EF4-FFF2-40B4-BE49-F238E27FC236}">
                <a16:creationId xmlns:a16="http://schemas.microsoft.com/office/drawing/2014/main" id="{8B19FFC1-BDA4-8A85-7EBB-95903FF17216}"/>
              </a:ext>
            </a:extLst>
          </p:cNvPr>
          <p:cNvSpPr>
            <a:spLocks noGrp="1" noChangeArrowheads="1"/>
          </p:cNvSpPr>
          <p:nvPr>
            <p:ph type="body" idx="1"/>
          </p:nvPr>
        </p:nvSpPr>
        <p:spPr>
          <a:xfrm>
            <a:off x="381000" y="1524000"/>
            <a:ext cx="8610600" cy="4191000"/>
          </a:xfrm>
        </p:spPr>
        <p:txBody>
          <a:bodyPr/>
          <a:lstStyle/>
          <a:p>
            <a:pPr eaLnBrk="1" hangingPunct="1">
              <a:lnSpc>
                <a:spcPct val="90000"/>
              </a:lnSpc>
            </a:pPr>
            <a:r>
              <a:rPr lang="en-US" altLang="en-US" sz="2800"/>
              <a:t>Activation plus importante lors de distinctions visuelles fines </a:t>
            </a:r>
            <a:r>
              <a:rPr lang="en-US" altLang="en-US" sz="1800"/>
              <a:t>(Jagiellowicz et al., 2010)</a:t>
            </a:r>
          </a:p>
          <a:p>
            <a:pPr eaLnBrk="1" hangingPunct="1">
              <a:lnSpc>
                <a:spcPct val="90000"/>
              </a:lnSpc>
            </a:pPr>
            <a:endParaRPr lang="en-US" altLang="en-US" sz="1800"/>
          </a:p>
          <a:p>
            <a:pPr eaLnBrk="1" hangingPunct="1">
              <a:lnSpc>
                <a:spcPct val="90000"/>
              </a:lnSpc>
            </a:pPr>
            <a:r>
              <a:rPr lang="en-US" altLang="en-US" sz="2800"/>
              <a:t>Interaction avec les différences culturelles lors de tâches de jugement visuel </a:t>
            </a:r>
            <a:r>
              <a:rPr lang="en-US" altLang="en-US" sz="1800"/>
              <a:t>(Aron et al, 2010)</a:t>
            </a:r>
          </a:p>
          <a:p>
            <a:pPr eaLnBrk="1" hangingPunct="1">
              <a:lnSpc>
                <a:spcPct val="90000"/>
              </a:lnSpc>
            </a:pPr>
            <a:endParaRPr lang="en-US" altLang="en-US" sz="1800"/>
          </a:p>
          <a:p>
            <a:pPr eaLnBrk="1" hangingPunct="1">
              <a:lnSpc>
                <a:spcPct val="90000"/>
              </a:lnSpc>
            </a:pPr>
            <a:r>
              <a:rPr lang="en-US" altLang="en-US" sz="2800" b="1">
                <a:solidFill>
                  <a:srgbClr val="FF0000"/>
                </a:solidFill>
              </a:rPr>
              <a:t>Réponse plus importante aux expressions tristes, neutres et joyeuses, en particulier dans l'insula et les neurones miroirs </a:t>
            </a:r>
            <a:r>
              <a:rPr lang="en-US" altLang="en-US" sz="1800" b="1">
                <a:solidFill>
                  <a:srgbClr val="FF0000"/>
                </a:solidFill>
              </a:rPr>
              <a:t>(Acevedo et al., 2014)</a:t>
            </a:r>
          </a:p>
          <a:p>
            <a:pPr eaLnBrk="1" hangingPunct="1">
              <a:lnSpc>
                <a:spcPct val="90000"/>
              </a:lnSpc>
            </a:pPr>
            <a:endParaRPr lang="en-US" altLang="en-US" sz="1800"/>
          </a:p>
          <a:p>
            <a:pPr eaLnBrk="1" hangingPunct="1">
              <a:lnSpc>
                <a:spcPct val="90000"/>
              </a:lnSpc>
            </a:pPr>
            <a:r>
              <a:rPr lang="en-US" altLang="en-US" sz="2800"/>
              <a:t>Interaction entre la qualité de l'enfance et la réponse à des images positives et négatives </a:t>
            </a:r>
            <a:r>
              <a:rPr lang="en-US" altLang="en-US" sz="1800"/>
              <a:t>(Acevedo et al, 2017)</a:t>
            </a:r>
          </a:p>
          <a:p>
            <a:pPr eaLnBrk="1" hangingPunct="1">
              <a:lnSpc>
                <a:spcPct val="90000"/>
              </a:lnSpc>
            </a:pPr>
            <a:endParaRPr lang="en-US" altLang="en-US" sz="1800"/>
          </a:p>
          <a:p>
            <a:pPr eaLnBrk="1" hangingPunct="1">
              <a:lnSpc>
                <a:spcPct val="90000"/>
              </a:lnSpc>
              <a:buFontTx/>
              <a:buNone/>
            </a:pPr>
            <a:endParaRPr lang="en-US" altLang="en-US" sz="1800"/>
          </a:p>
          <a:p>
            <a:pPr eaLnBrk="1" hangingPunct="1">
              <a:lnSpc>
                <a:spcPct val="90000"/>
              </a:lnSpc>
            </a:pPr>
            <a:endParaRPr lang="en-US" altLang="en-US" sz="1800"/>
          </a:p>
          <a:p>
            <a:pPr eaLnBrk="1" hangingPunct="1">
              <a:lnSpc>
                <a:spcPct val="90000"/>
              </a:lnSpc>
            </a:pPr>
            <a:br>
              <a:rPr lang="en-US" altLang="en-US" sz="1800"/>
            </a:br>
            <a:endParaRPr lang="en-US" altLang="en-US" sz="1800"/>
          </a:p>
          <a:p>
            <a:pPr eaLnBrk="1" hangingPunct="1">
              <a:lnSpc>
                <a:spcPct val="90000"/>
              </a:lnSpc>
            </a:pPr>
            <a:endParaRPr lang="en-US" altLang="en-US" sz="1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6061618-D4DC-DD8A-A183-F48FCF27D69B}"/>
              </a:ext>
            </a:extLst>
          </p:cNvPr>
          <p:cNvSpPr>
            <a:spLocks noGrp="1" noChangeArrowheads="1"/>
          </p:cNvSpPr>
          <p:nvPr>
            <p:ph type="title"/>
          </p:nvPr>
        </p:nvSpPr>
        <p:spPr>
          <a:xfrm>
            <a:off x="533400" y="152400"/>
            <a:ext cx="8229600" cy="1143000"/>
          </a:xfrm>
        </p:spPr>
        <p:txBody>
          <a:bodyPr/>
          <a:lstStyle/>
          <a:p>
            <a:r>
              <a:rPr lang="en-US" altLang="en-US" sz="3200" b="1" dirty="0" err="1"/>
              <a:t>Réponse</a:t>
            </a:r>
            <a:r>
              <a:rPr lang="en-US" altLang="en-US" sz="3200" b="1" dirty="0"/>
              <a:t> </a:t>
            </a:r>
            <a:r>
              <a:rPr lang="en-US" altLang="en-US" sz="3200" b="1" dirty="0" err="1"/>
              <a:t>neuronale</a:t>
            </a:r>
            <a:r>
              <a:rPr lang="en-US" altLang="en-US" sz="3200" b="1" dirty="0"/>
              <a:t> plus </a:t>
            </a:r>
            <a:r>
              <a:rPr lang="en-US" altLang="en-US" sz="3200" b="1" dirty="0" err="1"/>
              <a:t>importante</a:t>
            </a:r>
            <a:r>
              <a:rPr lang="en-US" altLang="en-US" sz="3200" b="1" dirty="0"/>
              <a:t> aux états </a:t>
            </a:r>
            <a:r>
              <a:rPr lang="en-US" altLang="en-US" sz="3200" b="1" dirty="0" err="1"/>
              <a:t>émotionnels</a:t>
            </a:r>
            <a:r>
              <a:rPr lang="en-US" altLang="en-US" sz="3200" b="1" dirty="0"/>
              <a:t> des </a:t>
            </a:r>
            <a:r>
              <a:rPr lang="en-US" altLang="en-US" sz="3200" b="1" dirty="0" err="1"/>
              <a:t>autres</a:t>
            </a:r>
            <a:r>
              <a:rPr lang="en-US" altLang="en-US" sz="3200" b="1" dirty="0"/>
              <a:t>, </a:t>
            </a:r>
            <a:r>
              <a:rPr lang="en-US" altLang="en-US" sz="2800" b="1" dirty="0" err="1"/>
              <a:t>en</a:t>
            </a:r>
            <a:r>
              <a:rPr lang="en-US" altLang="en-US" sz="2800" b="1" dirty="0"/>
              <a:t> particulier des </a:t>
            </a:r>
            <a:r>
              <a:rPr lang="en-US" altLang="en-US" sz="2800" b="1" dirty="0" err="1"/>
              <a:t>partenaires</a:t>
            </a:r>
            <a:br>
              <a:rPr lang="en-US" altLang="en-US" sz="3200" b="1" dirty="0"/>
            </a:br>
            <a:r>
              <a:rPr lang="en-US" altLang="en-US" sz="2000" dirty="0"/>
              <a:t> (Acevedo et al., 2014, </a:t>
            </a:r>
            <a:r>
              <a:rPr lang="en-US" altLang="en-US" sz="2000" i="1" dirty="0"/>
              <a:t>Brain &amp; Behavior)</a:t>
            </a:r>
          </a:p>
        </p:txBody>
      </p:sp>
      <p:sp>
        <p:nvSpPr>
          <p:cNvPr id="50179" name="Rectangle 3">
            <a:extLst>
              <a:ext uri="{FF2B5EF4-FFF2-40B4-BE49-F238E27FC236}">
                <a16:creationId xmlns:a16="http://schemas.microsoft.com/office/drawing/2014/main" id="{7F46F0B6-2552-C5BC-7332-3E47AA8C713F}"/>
              </a:ext>
            </a:extLst>
          </p:cNvPr>
          <p:cNvSpPr>
            <a:spLocks noGrp="1" noChangeArrowheads="1"/>
          </p:cNvSpPr>
          <p:nvPr>
            <p:ph idx="1"/>
          </p:nvPr>
        </p:nvSpPr>
        <p:spPr>
          <a:xfrm>
            <a:off x="0" y="1600200"/>
            <a:ext cx="9144000" cy="3276600"/>
          </a:xfrm>
        </p:spPr>
        <p:txBody>
          <a:bodyPr/>
          <a:lstStyle/>
          <a:p>
            <a:r>
              <a:rPr lang="en-US" altLang="en-US" sz="2000" dirty="0"/>
              <a:t>18 jeunes </a:t>
            </a:r>
            <a:r>
              <a:rPr lang="en-US" altLang="en-US" sz="2000" dirty="0" err="1"/>
              <a:t>mariés</a:t>
            </a:r>
            <a:r>
              <a:rPr lang="en-US" altLang="en-US" sz="2000" dirty="0"/>
              <a:t> </a:t>
            </a:r>
            <a:r>
              <a:rPr lang="en-US" altLang="en-US" sz="2000" dirty="0" err="1"/>
              <a:t>ont</a:t>
            </a:r>
            <a:r>
              <a:rPr lang="en-US" altLang="en-US" sz="2000" dirty="0"/>
              <a:t> </a:t>
            </a:r>
            <a:r>
              <a:rPr lang="en-US" altLang="en-US" sz="2000" dirty="0" err="1"/>
              <a:t>été</a:t>
            </a:r>
            <a:r>
              <a:rPr lang="en-US" altLang="en-US" sz="2000" dirty="0"/>
              <a:t> </a:t>
            </a:r>
            <a:r>
              <a:rPr lang="en-US" altLang="en-US" sz="2000" dirty="0" err="1"/>
              <a:t>scannés</a:t>
            </a:r>
            <a:r>
              <a:rPr lang="en-US" altLang="en-US" sz="2000" dirty="0"/>
              <a:t> pendant </a:t>
            </a:r>
            <a:r>
              <a:rPr lang="en-US" altLang="en-US" sz="2000" dirty="0" err="1"/>
              <a:t>qu'ils</a:t>
            </a:r>
            <a:r>
              <a:rPr lang="en-US" altLang="en-US" sz="2000" dirty="0"/>
              <a:t> </a:t>
            </a:r>
            <a:r>
              <a:rPr lang="en-US" altLang="en-US" sz="2000" dirty="0" err="1"/>
              <a:t>regardaient</a:t>
            </a:r>
            <a:r>
              <a:rPr lang="en-US" altLang="en-US" sz="2000" dirty="0"/>
              <a:t> des photos de </a:t>
            </a:r>
            <a:r>
              <a:rPr lang="en-US" altLang="en-US" sz="2000" dirty="0" err="1"/>
              <a:t>leur</a:t>
            </a:r>
            <a:r>
              <a:rPr lang="en-US" altLang="en-US" sz="2000" dirty="0"/>
              <a:t> </a:t>
            </a:r>
            <a:r>
              <a:rPr lang="en-US" altLang="en-US" sz="2000" dirty="0" err="1"/>
              <a:t>partenaire</a:t>
            </a:r>
            <a:r>
              <a:rPr lang="en-US" altLang="en-US" sz="2000" dirty="0"/>
              <a:t> et </a:t>
            </a:r>
            <a:r>
              <a:rPr lang="en-US" altLang="en-US" sz="2000" dirty="0" err="1"/>
              <a:t>d'inconnus</a:t>
            </a:r>
            <a:r>
              <a:rPr lang="en-US" altLang="en-US" sz="2000" dirty="0"/>
              <a:t> </a:t>
            </a:r>
            <a:r>
              <a:rPr lang="en-US" altLang="en-US" sz="2000" dirty="0" err="1"/>
              <a:t>affichant</a:t>
            </a:r>
            <a:r>
              <a:rPr lang="en-US" altLang="en-US" sz="2000" dirty="0"/>
              <a:t> des expressions </a:t>
            </a:r>
            <a:r>
              <a:rPr lang="en-US" altLang="en-US" sz="2000" dirty="0" err="1"/>
              <a:t>faciales</a:t>
            </a:r>
            <a:r>
              <a:rPr lang="en-US" altLang="en-US" sz="2000" dirty="0"/>
              <a:t> positives, </a:t>
            </a:r>
            <a:r>
              <a:rPr lang="en-US" altLang="en-US" sz="2000" dirty="0" err="1"/>
              <a:t>négatives</a:t>
            </a:r>
            <a:r>
              <a:rPr lang="en-US" altLang="en-US" sz="2000" dirty="0"/>
              <a:t> </a:t>
            </a:r>
            <a:r>
              <a:rPr lang="en-US" altLang="en-US" sz="2000" dirty="0" err="1"/>
              <a:t>ou</a:t>
            </a:r>
            <a:r>
              <a:rPr lang="en-US" altLang="en-US" sz="2000" dirty="0"/>
              <a:t> </a:t>
            </a:r>
            <a:r>
              <a:rPr lang="en-US" altLang="en-US" sz="2000" dirty="0" err="1"/>
              <a:t>neutres</a:t>
            </a:r>
            <a:r>
              <a:rPr lang="en-US" altLang="en-US" sz="2000" dirty="0"/>
              <a:t>.</a:t>
            </a:r>
          </a:p>
          <a:p>
            <a:r>
              <a:rPr lang="en-US" altLang="en-US" sz="2000" dirty="0"/>
              <a:t>La STS </a:t>
            </a:r>
            <a:r>
              <a:rPr lang="en-US" altLang="en-US" sz="2000" dirty="0" err="1"/>
              <a:t>est</a:t>
            </a:r>
            <a:r>
              <a:rPr lang="en-US" altLang="en-US" sz="2000" dirty="0"/>
              <a:t> </a:t>
            </a:r>
            <a:r>
              <a:rPr lang="en-US" altLang="en-US" sz="2000" dirty="0" err="1"/>
              <a:t>associée</a:t>
            </a:r>
            <a:r>
              <a:rPr lang="en-US" altLang="en-US" sz="2000" dirty="0"/>
              <a:t> à </a:t>
            </a:r>
            <a:r>
              <a:rPr lang="en-US" altLang="en-US" sz="2000" dirty="0" err="1"/>
              <a:t>une</a:t>
            </a:r>
            <a:r>
              <a:rPr lang="en-US" altLang="en-US" sz="2000" dirty="0"/>
              <a:t> activation </a:t>
            </a:r>
            <a:r>
              <a:rPr lang="en-US" altLang="en-US" sz="2000" dirty="0" err="1"/>
              <a:t>neuronale</a:t>
            </a:r>
            <a:r>
              <a:rPr lang="en-US" altLang="en-US" sz="2000" dirty="0"/>
              <a:t> plus forte </a:t>
            </a:r>
            <a:r>
              <a:rPr lang="en-US" altLang="en-US" sz="2000" dirty="0" err="1"/>
              <a:t>en</a:t>
            </a:r>
            <a:r>
              <a:rPr lang="en-US" altLang="en-US" sz="2000" dirty="0"/>
              <a:t> </a:t>
            </a:r>
            <a:r>
              <a:rPr lang="en-US" altLang="en-US" sz="2000" dirty="0" err="1"/>
              <a:t>réponse</a:t>
            </a:r>
            <a:r>
              <a:rPr lang="en-US" altLang="en-US" sz="2000" dirty="0"/>
              <a:t> aux expressions </a:t>
            </a:r>
            <a:r>
              <a:rPr lang="en-US" altLang="en-US" sz="2000" dirty="0" err="1"/>
              <a:t>émotionnelles</a:t>
            </a:r>
            <a:r>
              <a:rPr lang="en-US" altLang="en-US" sz="2000" dirty="0"/>
              <a:t> positives et </a:t>
            </a:r>
            <a:r>
              <a:rPr lang="en-US" altLang="en-US" sz="2000" dirty="0" err="1"/>
              <a:t>négatives</a:t>
            </a:r>
            <a:r>
              <a:rPr lang="en-US" altLang="en-US" sz="2000" dirty="0"/>
              <a:t> des </a:t>
            </a:r>
            <a:r>
              <a:rPr lang="en-US" altLang="en-US" sz="2000" dirty="0" err="1"/>
              <a:t>autres</a:t>
            </a:r>
            <a:r>
              <a:rPr lang="en-US" altLang="en-US" sz="2000" dirty="0"/>
              <a:t> - </a:t>
            </a:r>
            <a:r>
              <a:rPr lang="en-US" altLang="en-US" sz="2000" dirty="0" err="1"/>
              <a:t>régions</a:t>
            </a:r>
            <a:r>
              <a:rPr lang="en-US" altLang="en-US" sz="2000" dirty="0"/>
              <a:t> </a:t>
            </a:r>
            <a:r>
              <a:rPr lang="en-US" altLang="en-US" sz="2000" dirty="0" err="1"/>
              <a:t>impliquées</a:t>
            </a:r>
            <a:r>
              <a:rPr lang="en-US" altLang="en-US" sz="2000" dirty="0"/>
              <a:t> dans la conscience, </a:t>
            </a:r>
            <a:r>
              <a:rPr lang="en-US" altLang="en-US" sz="2000" dirty="0" err="1"/>
              <a:t>l'empathie</a:t>
            </a:r>
            <a:r>
              <a:rPr lang="en-US" altLang="en-US" sz="2000" dirty="0"/>
              <a:t>, la </a:t>
            </a:r>
            <a:r>
              <a:rPr lang="en-US" altLang="en-US" sz="2000" dirty="0" err="1"/>
              <a:t>préparation</a:t>
            </a:r>
            <a:r>
              <a:rPr lang="en-US" altLang="en-US" sz="2000" dirty="0"/>
              <a:t> </a:t>
            </a:r>
            <a:r>
              <a:rPr lang="en-US" altLang="en-US" sz="2000" dirty="0" err="1"/>
              <a:t>inconsciente</a:t>
            </a:r>
            <a:r>
              <a:rPr lang="en-US" altLang="en-US" sz="2000" dirty="0"/>
              <a:t> à </a:t>
            </a:r>
            <a:r>
              <a:rPr lang="en-US" altLang="en-US" sz="2000" dirty="0" err="1"/>
              <a:t>l'action</a:t>
            </a:r>
            <a:r>
              <a:rPr lang="en-US" altLang="en-US" sz="2000" dirty="0"/>
              <a:t> et la construction du </a:t>
            </a:r>
            <a:r>
              <a:rPr lang="en-US" altLang="en-US" sz="2000" dirty="0" err="1"/>
              <a:t>sens</a:t>
            </a:r>
            <a:r>
              <a:rPr lang="en-US" altLang="en-US" sz="2000" dirty="0"/>
              <a:t> </a:t>
            </a:r>
          </a:p>
          <a:p>
            <a:r>
              <a:rPr lang="en-US" altLang="en-US" sz="2000" dirty="0" err="1"/>
              <a:t>Résultats</a:t>
            </a:r>
            <a:r>
              <a:rPr lang="en-US" altLang="en-US" sz="2000" dirty="0"/>
              <a:t> </a:t>
            </a:r>
            <a:r>
              <a:rPr lang="en-US" altLang="en-US" sz="2000" dirty="0" err="1"/>
              <a:t>significativement</a:t>
            </a:r>
            <a:r>
              <a:rPr lang="en-US" altLang="en-US" sz="2000" dirty="0"/>
              <a:t> plus forts pour les </a:t>
            </a:r>
            <a:r>
              <a:rPr lang="en-US" altLang="en-US" sz="2000" dirty="0" err="1"/>
              <a:t>partenaires</a:t>
            </a:r>
            <a:r>
              <a:rPr lang="en-US" altLang="en-US" sz="2000" dirty="0"/>
              <a:t> (et pour les stimuli </a:t>
            </a:r>
            <a:r>
              <a:rPr lang="en-US" altLang="en-US" sz="2000" dirty="0" err="1"/>
              <a:t>positifs</a:t>
            </a:r>
            <a:r>
              <a:rPr lang="en-US" altLang="en-US" sz="2000" dirty="0"/>
              <a:t>)</a:t>
            </a:r>
          </a:p>
          <a:p>
            <a:endParaRPr lang="en-US" altLang="en-US" sz="2800" b="1" dirty="0"/>
          </a:p>
        </p:txBody>
      </p:sp>
      <p:pic>
        <p:nvPicPr>
          <p:cNvPr id="50180" name="Picture 3" descr="SPS_NEWLYWEDS_FIG1_6-07">
            <a:extLst>
              <a:ext uri="{FF2B5EF4-FFF2-40B4-BE49-F238E27FC236}">
                <a16:creationId xmlns:a16="http://schemas.microsoft.com/office/drawing/2014/main" id="{AF2A3ADE-9520-6C2F-7CEA-C7EA19D23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485" r="47903" b="67281"/>
          <a:stretch>
            <a:fillRect/>
          </a:stretch>
        </p:blipFill>
        <p:spPr bwMode="auto">
          <a:xfrm>
            <a:off x="1447800" y="50292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SPS_NEWLYWEDS_FIG1_6-07">
            <a:extLst>
              <a:ext uri="{FF2B5EF4-FFF2-40B4-BE49-F238E27FC236}">
                <a16:creationId xmlns:a16="http://schemas.microsoft.com/office/drawing/2014/main" id="{E682F2DE-E1F7-9521-0194-79487A5EF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2166" r="48723"/>
          <a:stretch>
            <a:fillRect/>
          </a:stretch>
        </p:blipFill>
        <p:spPr bwMode="auto">
          <a:xfrm>
            <a:off x="5257800" y="5029200"/>
            <a:ext cx="2057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Box 5">
            <a:extLst>
              <a:ext uri="{FF2B5EF4-FFF2-40B4-BE49-F238E27FC236}">
                <a16:creationId xmlns:a16="http://schemas.microsoft.com/office/drawing/2014/main" id="{2B5F0633-A58E-B8EE-1431-780CF2997355}"/>
              </a:ext>
            </a:extLst>
          </p:cNvPr>
          <p:cNvSpPr txBox="1">
            <a:spLocks noChangeArrowheads="1"/>
          </p:cNvSpPr>
          <p:nvPr/>
        </p:nvSpPr>
        <p:spPr bwMode="auto">
          <a:xfrm>
            <a:off x="609600" y="4648200"/>
            <a:ext cx="3724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latin typeface="Times New Roman" panose="02020603050405020304" pitchFamily="18" charset="0"/>
                <a:cs typeface="Times New Roman" panose="02020603050405020304" pitchFamily="18" charset="0"/>
              </a:rPr>
              <a:t>Partenaire heureux par rapport à un inconnu heureux</a:t>
            </a:r>
          </a:p>
        </p:txBody>
      </p:sp>
      <p:sp>
        <p:nvSpPr>
          <p:cNvPr id="50183" name="TextBox 6">
            <a:extLst>
              <a:ext uri="{FF2B5EF4-FFF2-40B4-BE49-F238E27FC236}">
                <a16:creationId xmlns:a16="http://schemas.microsoft.com/office/drawing/2014/main" id="{93885BFE-4740-818F-D5C7-8599698A7991}"/>
              </a:ext>
            </a:extLst>
          </p:cNvPr>
          <p:cNvSpPr txBox="1">
            <a:spLocks noChangeArrowheads="1"/>
          </p:cNvSpPr>
          <p:nvPr/>
        </p:nvSpPr>
        <p:spPr bwMode="auto">
          <a:xfrm>
            <a:off x="4267200" y="4431268"/>
            <a:ext cx="510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err="1">
                <a:latin typeface="Times New Roman" panose="02020603050405020304" pitchFamily="18" charset="0"/>
                <a:cs typeface="Times New Roman" panose="02020603050405020304" pitchFamily="18" charset="0"/>
              </a:rPr>
              <a:t>Contraste</a:t>
            </a:r>
            <a:r>
              <a:rPr lang="en-US" altLang="en-US" sz="1800" dirty="0">
                <a:latin typeface="Times New Roman" panose="02020603050405020304" pitchFamily="18" charset="0"/>
                <a:cs typeface="Times New Roman" panose="02020603050405020304" pitchFamily="18" charset="0"/>
              </a:rPr>
              <a:t> entre le </a:t>
            </a:r>
            <a:r>
              <a:rPr lang="en-US" altLang="en-US" sz="1800" dirty="0" err="1">
                <a:latin typeface="Times New Roman" panose="02020603050405020304" pitchFamily="18" charset="0"/>
                <a:cs typeface="Times New Roman" panose="02020603050405020304" pitchFamily="18" charset="0"/>
              </a:rPr>
              <a:t>partenaire</a:t>
            </a:r>
            <a:r>
              <a:rPr lang="en-US" altLang="en-US" sz="1800" dirty="0">
                <a:latin typeface="Times New Roman" panose="02020603050405020304" pitchFamily="18" charset="0"/>
                <a:cs typeface="Times New Roman" panose="02020603050405020304" pitchFamily="18" charset="0"/>
              </a:rPr>
              <a:t> triste et </a:t>
            </a:r>
            <a:r>
              <a:rPr lang="en-US" altLang="en-US" sz="1800" dirty="0" err="1">
                <a:latin typeface="Times New Roman" panose="02020603050405020304" pitchFamily="18" charset="0"/>
                <a:cs typeface="Times New Roman" panose="02020603050405020304" pitchFamily="18" charset="0"/>
              </a:rPr>
              <a:t>l'inconnu</a:t>
            </a:r>
            <a:r>
              <a:rPr lang="en-US" altLang="en-US" sz="1800" dirty="0">
                <a:latin typeface="Times New Roman" panose="02020603050405020304" pitchFamily="18" charset="0"/>
                <a:cs typeface="Times New Roman" panose="02020603050405020304" pitchFamily="18" charset="0"/>
              </a:rPr>
              <a:t> triste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5A6BBD74-C22A-8E2D-A8A0-676FCC062F9B}"/>
              </a:ext>
            </a:extLst>
          </p:cNvPr>
          <p:cNvSpPr>
            <a:spLocks noGrp="1" noChangeArrowheads="1"/>
          </p:cNvSpPr>
          <p:nvPr>
            <p:ph type="title"/>
          </p:nvPr>
        </p:nvSpPr>
        <p:spPr>
          <a:xfrm>
            <a:off x="457200" y="152400"/>
            <a:ext cx="8229600" cy="1143000"/>
          </a:xfrm>
        </p:spPr>
        <p:txBody>
          <a:bodyPr/>
          <a:lstStyle/>
          <a:p>
            <a:pPr eaLnBrk="1" hangingPunct="1"/>
            <a:r>
              <a:rPr lang="en-US" altLang="en-US"/>
              <a:t>Corrélats neuronaux</a:t>
            </a:r>
            <a:endParaRPr lang="en-US" altLang="en-US">
              <a:solidFill>
                <a:srgbClr val="FF0000"/>
              </a:solidFill>
            </a:endParaRPr>
          </a:p>
        </p:txBody>
      </p:sp>
      <p:sp>
        <p:nvSpPr>
          <p:cNvPr id="51203" name="Rectangle 3">
            <a:extLst>
              <a:ext uri="{FF2B5EF4-FFF2-40B4-BE49-F238E27FC236}">
                <a16:creationId xmlns:a16="http://schemas.microsoft.com/office/drawing/2014/main" id="{BDB28F04-A870-E1F8-8718-DC5B5E3AE876}"/>
              </a:ext>
            </a:extLst>
          </p:cNvPr>
          <p:cNvSpPr>
            <a:spLocks noGrp="1" noChangeArrowheads="1"/>
          </p:cNvSpPr>
          <p:nvPr>
            <p:ph type="body" idx="1"/>
          </p:nvPr>
        </p:nvSpPr>
        <p:spPr>
          <a:xfrm>
            <a:off x="0" y="1524000"/>
            <a:ext cx="8991600" cy="4191000"/>
          </a:xfrm>
        </p:spPr>
        <p:txBody>
          <a:bodyPr/>
          <a:lstStyle/>
          <a:p>
            <a:pPr eaLnBrk="1" hangingPunct="1">
              <a:lnSpc>
                <a:spcPct val="90000"/>
              </a:lnSpc>
            </a:pPr>
            <a:r>
              <a:rPr lang="en-US" altLang="en-US" sz="2800"/>
              <a:t>Activation plus importante lors de distinctions visuelles fines </a:t>
            </a:r>
            <a:r>
              <a:rPr lang="en-US" altLang="en-US" sz="1800"/>
              <a:t>(Jagiellowicz et al., 2010)</a:t>
            </a:r>
          </a:p>
          <a:p>
            <a:pPr eaLnBrk="1" hangingPunct="1">
              <a:lnSpc>
                <a:spcPct val="90000"/>
              </a:lnSpc>
            </a:pPr>
            <a:endParaRPr lang="en-US" altLang="en-US" sz="1800"/>
          </a:p>
          <a:p>
            <a:pPr eaLnBrk="1" hangingPunct="1">
              <a:lnSpc>
                <a:spcPct val="90000"/>
              </a:lnSpc>
            </a:pPr>
            <a:r>
              <a:rPr lang="en-US" altLang="en-US" sz="2800"/>
              <a:t>Interaction avec les différences culturelles lors de tâches de jugement visuel </a:t>
            </a:r>
            <a:r>
              <a:rPr lang="en-US" altLang="en-US" sz="1800"/>
              <a:t>(Aron et al, 2010)</a:t>
            </a:r>
          </a:p>
          <a:p>
            <a:pPr eaLnBrk="1" hangingPunct="1">
              <a:lnSpc>
                <a:spcPct val="90000"/>
              </a:lnSpc>
            </a:pPr>
            <a:endParaRPr lang="en-US" altLang="en-US" sz="1800"/>
          </a:p>
          <a:p>
            <a:pPr eaLnBrk="1" hangingPunct="1">
              <a:lnSpc>
                <a:spcPct val="90000"/>
              </a:lnSpc>
            </a:pPr>
            <a:r>
              <a:rPr lang="en-US" altLang="en-US" sz="2800"/>
              <a:t>Réaction plus forte aux expressions tristes, neutres et joyeuses, en particulier dans l'insula et les neurones miroirs </a:t>
            </a:r>
            <a:r>
              <a:rPr lang="en-US" altLang="en-US" sz="1800"/>
              <a:t>(Acevedo et al., 2014)</a:t>
            </a:r>
          </a:p>
          <a:p>
            <a:pPr eaLnBrk="1" hangingPunct="1">
              <a:lnSpc>
                <a:spcPct val="90000"/>
              </a:lnSpc>
            </a:pPr>
            <a:endParaRPr lang="en-US" altLang="en-US" sz="1800"/>
          </a:p>
          <a:p>
            <a:pPr eaLnBrk="1" hangingPunct="1">
              <a:lnSpc>
                <a:spcPct val="90000"/>
              </a:lnSpc>
            </a:pPr>
            <a:r>
              <a:rPr lang="en-US" altLang="en-US" sz="2800" b="1">
                <a:solidFill>
                  <a:srgbClr val="FF0000"/>
                </a:solidFill>
              </a:rPr>
              <a:t>Interaction entre la qualité de l'enfance et la réponse à des images positives et négatives </a:t>
            </a:r>
            <a:r>
              <a:rPr lang="en-US" altLang="en-US" sz="1800" b="1">
                <a:solidFill>
                  <a:srgbClr val="FF0000"/>
                </a:solidFill>
              </a:rPr>
              <a:t>(Acevedo et al, 2017)</a:t>
            </a:r>
          </a:p>
          <a:p>
            <a:pPr eaLnBrk="1" hangingPunct="1">
              <a:lnSpc>
                <a:spcPct val="90000"/>
              </a:lnSpc>
            </a:pPr>
            <a:endParaRPr lang="en-US" altLang="en-US" sz="1800"/>
          </a:p>
          <a:p>
            <a:pPr eaLnBrk="1" hangingPunct="1">
              <a:lnSpc>
                <a:spcPct val="90000"/>
              </a:lnSpc>
              <a:buFontTx/>
              <a:buNone/>
            </a:pPr>
            <a:endParaRPr lang="en-US" altLang="en-US" sz="1800"/>
          </a:p>
          <a:p>
            <a:pPr eaLnBrk="1" hangingPunct="1">
              <a:lnSpc>
                <a:spcPct val="90000"/>
              </a:lnSpc>
            </a:pPr>
            <a:endParaRPr lang="en-US" altLang="en-US" sz="1800"/>
          </a:p>
          <a:p>
            <a:pPr eaLnBrk="1" hangingPunct="1">
              <a:lnSpc>
                <a:spcPct val="90000"/>
              </a:lnSpc>
            </a:pPr>
            <a:br>
              <a:rPr lang="en-US" altLang="en-US" sz="1800"/>
            </a:br>
            <a:endParaRPr lang="en-US" altLang="en-US" sz="1800"/>
          </a:p>
          <a:p>
            <a:pPr eaLnBrk="1" hangingPunct="1">
              <a:lnSpc>
                <a:spcPct val="90000"/>
              </a:lnSpc>
            </a:pPr>
            <a:endParaRPr lang="en-US" altLang="en-US" sz="1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720710BB-73D9-97D7-E1D0-C7789FCB2F4B}"/>
              </a:ext>
            </a:extLst>
          </p:cNvPr>
          <p:cNvSpPr>
            <a:spLocks noGrp="1"/>
          </p:cNvSpPr>
          <p:nvPr>
            <p:ph type="title"/>
          </p:nvPr>
        </p:nvSpPr>
        <p:spPr>
          <a:xfrm>
            <a:off x="152400" y="0"/>
            <a:ext cx="8763000" cy="1143000"/>
          </a:xfrm>
        </p:spPr>
        <p:txBody>
          <a:bodyPr/>
          <a:lstStyle/>
          <a:p>
            <a:pPr eaLnBrk="1" hangingPunct="1">
              <a:lnSpc>
                <a:spcPct val="90000"/>
              </a:lnSpc>
            </a:pPr>
            <a:r>
              <a:rPr lang="en-US" altLang="en-US" sz="3200" b="1">
                <a:solidFill>
                  <a:schemeClr val="tx1"/>
                </a:solidFill>
              </a:rPr>
              <a:t>Interaction entre la qualité de l'enfance et la réaction à des images positives et négatives </a:t>
            </a:r>
            <a:r>
              <a:rPr lang="en-US" altLang="en-US" sz="2000">
                <a:solidFill>
                  <a:schemeClr val="tx1"/>
                </a:solidFill>
              </a:rPr>
              <a:t>(Acevedo et al, 2017)</a:t>
            </a:r>
          </a:p>
        </p:txBody>
      </p:sp>
      <p:sp>
        <p:nvSpPr>
          <p:cNvPr id="52227" name="Text Placeholder 2">
            <a:extLst>
              <a:ext uri="{FF2B5EF4-FFF2-40B4-BE49-F238E27FC236}">
                <a16:creationId xmlns:a16="http://schemas.microsoft.com/office/drawing/2014/main" id="{16FC39FD-EB35-62E4-DBFF-34FC394F9880}"/>
              </a:ext>
            </a:extLst>
          </p:cNvPr>
          <p:cNvSpPr>
            <a:spLocks noGrp="1"/>
          </p:cNvSpPr>
          <p:nvPr>
            <p:ph type="body" sz="half" idx="1"/>
          </p:nvPr>
        </p:nvSpPr>
        <p:spPr>
          <a:xfrm>
            <a:off x="0" y="1143000"/>
            <a:ext cx="9144000" cy="2185988"/>
          </a:xfrm>
        </p:spPr>
        <p:txBody>
          <a:bodyPr/>
          <a:lstStyle/>
          <a:p>
            <a:r>
              <a:rPr lang="en-US" altLang="en-US" sz="2800" dirty="0"/>
              <a:t>14 participants </a:t>
            </a:r>
            <a:r>
              <a:rPr lang="en-US" altLang="en-US" sz="2800" dirty="0" err="1"/>
              <a:t>ont</a:t>
            </a:r>
            <a:r>
              <a:rPr lang="en-US" altLang="en-US" sz="2800" dirty="0"/>
              <a:t> </a:t>
            </a:r>
            <a:r>
              <a:rPr lang="en-US" altLang="en-US" sz="2800" dirty="0" err="1"/>
              <a:t>été</a:t>
            </a:r>
            <a:r>
              <a:rPr lang="en-US" altLang="en-US" sz="2800" dirty="0"/>
              <a:t> exposés à des stimuli </a:t>
            </a:r>
            <a:r>
              <a:rPr lang="en-US" altLang="en-US" sz="2800" dirty="0" err="1"/>
              <a:t>positifs</a:t>
            </a:r>
            <a:r>
              <a:rPr lang="en-US" altLang="en-US" sz="2800" dirty="0"/>
              <a:t>, </a:t>
            </a:r>
            <a:r>
              <a:rPr lang="en-US" altLang="en-US" sz="2800" dirty="0" err="1"/>
              <a:t>négatifs</a:t>
            </a:r>
            <a:r>
              <a:rPr lang="en-US" altLang="en-US" sz="2800" dirty="0"/>
              <a:t> et </a:t>
            </a:r>
            <a:r>
              <a:rPr lang="en-US" altLang="en-US" sz="2800" dirty="0" err="1"/>
              <a:t>neutres</a:t>
            </a:r>
            <a:r>
              <a:rPr lang="en-US" altLang="en-US" sz="2800" dirty="0"/>
              <a:t> standard (IAPS).</a:t>
            </a:r>
          </a:p>
          <a:p>
            <a:r>
              <a:rPr lang="en-US" altLang="en-US" sz="2600" dirty="0"/>
              <a:t>Plus la STS </a:t>
            </a:r>
            <a:r>
              <a:rPr lang="en-US" altLang="en-US" sz="2600" dirty="0" err="1"/>
              <a:t>est</a:t>
            </a:r>
            <a:r>
              <a:rPr lang="en-US" altLang="en-US" sz="2600" dirty="0"/>
              <a:t> </a:t>
            </a:r>
            <a:r>
              <a:rPr lang="en-US" altLang="en-US" sz="2600" dirty="0" err="1"/>
              <a:t>élevée</a:t>
            </a:r>
            <a:r>
              <a:rPr lang="en-US" altLang="en-US" sz="2600" dirty="0"/>
              <a:t>...</a:t>
            </a:r>
          </a:p>
          <a:p>
            <a:pPr lvl="1"/>
            <a:r>
              <a:rPr lang="en-US" altLang="en-US" sz="2600" dirty="0"/>
              <a:t>pour </a:t>
            </a:r>
            <a:r>
              <a:rPr lang="en-US" altLang="en-US" sz="2600" dirty="0" err="1"/>
              <a:t>tous</a:t>
            </a:r>
            <a:r>
              <a:rPr lang="en-US" altLang="en-US" sz="2600" dirty="0"/>
              <a:t> les stimuli </a:t>
            </a:r>
            <a:r>
              <a:rPr lang="en-US" altLang="en-US" sz="2600" dirty="0" err="1"/>
              <a:t>émotionnels</a:t>
            </a:r>
            <a:r>
              <a:rPr lang="en-US" altLang="en-US" sz="2600" dirty="0"/>
              <a:t>, plus </a:t>
            </a:r>
            <a:r>
              <a:rPr lang="en-US" altLang="en-US" sz="2600" dirty="0" err="1"/>
              <a:t>l'activation</a:t>
            </a:r>
            <a:r>
              <a:rPr lang="en-US" altLang="en-US" sz="2600" dirty="0"/>
              <a:t> </a:t>
            </a:r>
            <a:r>
              <a:rPr lang="en-US" altLang="en-US" sz="2600" dirty="0" err="1"/>
              <a:t>est</a:t>
            </a:r>
            <a:r>
              <a:rPr lang="en-US" altLang="en-US" sz="2600" dirty="0"/>
              <a:t> </a:t>
            </a:r>
            <a:r>
              <a:rPr lang="en-US" altLang="en-US" sz="2600" dirty="0" err="1"/>
              <a:t>importante</a:t>
            </a:r>
            <a:r>
              <a:rPr lang="en-US" altLang="en-US" sz="2600" dirty="0"/>
              <a:t> dans les zones </a:t>
            </a:r>
            <a:r>
              <a:rPr lang="en-US" altLang="en-US" sz="2600" dirty="0" err="1"/>
              <a:t>traitant</a:t>
            </a:r>
            <a:r>
              <a:rPr lang="en-US" altLang="en-US" sz="2600" dirty="0"/>
              <a:t> la </a:t>
            </a:r>
            <a:r>
              <a:rPr lang="en-US" altLang="en-US" sz="2600" dirty="0" err="1"/>
              <a:t>mémoire</a:t>
            </a:r>
            <a:r>
              <a:rPr lang="en-US" altLang="en-US" sz="2600" dirty="0"/>
              <a:t> </a:t>
            </a:r>
            <a:r>
              <a:rPr lang="en-US" altLang="en-US" sz="2600" dirty="0" err="1"/>
              <a:t>émotionnelle</a:t>
            </a:r>
            <a:r>
              <a:rPr lang="en-US" altLang="en-US" sz="2600" dirty="0"/>
              <a:t>, </a:t>
            </a:r>
            <a:r>
              <a:rPr lang="en-US" altLang="en-US" sz="2600" dirty="0" err="1"/>
              <a:t>l'apprentissage</a:t>
            </a:r>
            <a:r>
              <a:rPr lang="en-US" altLang="en-US" sz="2600" dirty="0"/>
              <a:t>, </a:t>
            </a:r>
            <a:r>
              <a:rPr lang="en-US" altLang="en-US" sz="2600" dirty="0" err="1"/>
              <a:t>l'homéostasie</a:t>
            </a:r>
            <a:r>
              <a:rPr lang="en-US" altLang="en-US" sz="2600" dirty="0"/>
              <a:t> </a:t>
            </a:r>
            <a:r>
              <a:rPr lang="en-US" altLang="en-US" sz="2600" dirty="0" err="1"/>
              <a:t>physiologique</a:t>
            </a:r>
            <a:r>
              <a:rPr lang="en-US" altLang="en-US" sz="2600" dirty="0"/>
              <a:t>, la conscience, la </a:t>
            </a:r>
            <a:r>
              <a:rPr lang="en-US" altLang="en-US" sz="2600" dirty="0" err="1"/>
              <a:t>réflexion</a:t>
            </a:r>
            <a:r>
              <a:rPr lang="en-US" altLang="en-US" sz="2600" dirty="0"/>
              <a:t> et </a:t>
            </a:r>
            <a:r>
              <a:rPr lang="en-US" altLang="en-US" sz="2600" dirty="0" err="1"/>
              <a:t>l'intégration</a:t>
            </a:r>
            <a:r>
              <a:rPr lang="en-US" altLang="en-US" sz="2600" dirty="0"/>
              <a:t> de </a:t>
            </a:r>
            <a:r>
              <a:rPr lang="en-US" altLang="en-US" sz="2600" dirty="0" err="1"/>
              <a:t>l'information</a:t>
            </a:r>
            <a:r>
              <a:rPr lang="en-US" altLang="en-US" sz="2600" dirty="0"/>
              <a:t> </a:t>
            </a:r>
          </a:p>
          <a:p>
            <a:pPr lvl="1"/>
            <a:r>
              <a:rPr lang="en-US" altLang="en-US" sz="2600" dirty="0"/>
              <a:t>pour les stimuli </a:t>
            </a:r>
            <a:r>
              <a:rPr lang="en-US" altLang="en-US" sz="2600" dirty="0" err="1"/>
              <a:t>positifs</a:t>
            </a:r>
            <a:r>
              <a:rPr lang="en-US" altLang="en-US" sz="2600" dirty="0"/>
              <a:t>, plus </a:t>
            </a:r>
            <a:r>
              <a:rPr lang="en-US" altLang="en-US" sz="2600" dirty="0" err="1"/>
              <a:t>d’activité</a:t>
            </a:r>
            <a:r>
              <a:rPr lang="en-US" altLang="en-US" sz="2600" dirty="0"/>
              <a:t> dans les zones de </a:t>
            </a:r>
            <a:r>
              <a:rPr lang="en-US" altLang="en-US" sz="2600" dirty="0" err="1"/>
              <a:t>traitement</a:t>
            </a:r>
            <a:r>
              <a:rPr lang="en-US" altLang="en-US" sz="2600" dirty="0"/>
              <a:t> de la </a:t>
            </a:r>
            <a:r>
              <a:rPr lang="en-US" altLang="en-US" sz="2600" dirty="0" err="1"/>
              <a:t>récompense</a:t>
            </a:r>
            <a:r>
              <a:rPr lang="en-US" altLang="en-US" sz="2600" dirty="0"/>
              <a:t>, </a:t>
            </a:r>
            <a:r>
              <a:rPr lang="en-US" altLang="en-US" sz="2600" dirty="0" err="1"/>
              <a:t>d'intégration</a:t>
            </a:r>
            <a:r>
              <a:rPr lang="en-US" altLang="en-US" sz="2600" dirty="0"/>
              <a:t> de soi et des </a:t>
            </a:r>
            <a:r>
              <a:rPr lang="en-US" altLang="en-US" sz="2600" dirty="0" err="1"/>
              <a:t>autres</a:t>
            </a:r>
            <a:r>
              <a:rPr lang="en-US" altLang="en-US" sz="2600" dirty="0"/>
              <a:t> (insula), de </a:t>
            </a:r>
            <a:r>
              <a:rPr lang="en-US" altLang="en-US" sz="2600" dirty="0" err="1"/>
              <a:t>calme</a:t>
            </a:r>
            <a:r>
              <a:rPr lang="en-US" altLang="en-US" sz="2600" dirty="0"/>
              <a:t> et de </a:t>
            </a:r>
            <a:r>
              <a:rPr lang="en-US" altLang="en-US" sz="2600" dirty="0" err="1"/>
              <a:t>satiété</a:t>
            </a:r>
            <a:endParaRPr lang="en-US" altLang="en-US" sz="2600" dirty="0"/>
          </a:p>
          <a:p>
            <a:pPr lvl="1"/>
            <a:r>
              <a:rPr lang="en-US" altLang="en-US" sz="2600" dirty="0"/>
              <a:t>pour les stimuli </a:t>
            </a:r>
            <a:r>
              <a:rPr lang="en-US" altLang="en-US" sz="2600" dirty="0" err="1"/>
              <a:t>négatifs</a:t>
            </a:r>
            <a:r>
              <a:rPr lang="en-US" altLang="en-US" sz="2600" dirty="0"/>
              <a:t>, plus </a:t>
            </a:r>
            <a:r>
              <a:rPr lang="en-US" altLang="en-US" sz="2600" dirty="0" err="1"/>
              <a:t>d'activité</a:t>
            </a:r>
            <a:r>
              <a:rPr lang="en-US" altLang="en-US" sz="2600" dirty="0"/>
              <a:t> dans les zones </a:t>
            </a:r>
            <a:r>
              <a:rPr lang="en-US" altLang="en-US" sz="2600" dirty="0" err="1"/>
              <a:t>traitant</a:t>
            </a:r>
            <a:r>
              <a:rPr lang="en-US" altLang="en-US" sz="2600" dirty="0"/>
              <a:t> les stimuli </a:t>
            </a:r>
            <a:r>
              <a:rPr lang="en-US" altLang="en-US" sz="2600" dirty="0" err="1"/>
              <a:t>négatifs</a:t>
            </a:r>
            <a:r>
              <a:rPr lang="en-US" altLang="en-US" sz="2600" dirty="0"/>
              <a:t> (amygdale) et </a:t>
            </a:r>
            <a:r>
              <a:rPr lang="en-US" altLang="en-US" sz="2600" dirty="0" err="1"/>
              <a:t>désactivation</a:t>
            </a:r>
            <a:r>
              <a:rPr lang="en-US" altLang="en-US" sz="2600" dirty="0"/>
              <a:t> des zones de </a:t>
            </a:r>
            <a:r>
              <a:rPr lang="en-US" altLang="en-US" sz="2600" dirty="0" err="1"/>
              <a:t>récompense</a:t>
            </a:r>
            <a:endParaRPr lang="en-US" altLang="en-US" sz="2600" dirty="0"/>
          </a:p>
          <a:p>
            <a:pPr marL="0" indent="0">
              <a:buNone/>
            </a:pPr>
            <a:r>
              <a:rPr lang="en-US" altLang="en-US" sz="2600" dirty="0"/>
              <a:t>Les </a:t>
            </a:r>
            <a:r>
              <a:rPr lang="en-US" altLang="en-US" sz="2600" dirty="0" err="1"/>
              <a:t>résultats</a:t>
            </a:r>
            <a:r>
              <a:rPr lang="en-US" altLang="en-US" sz="2600" dirty="0"/>
              <a:t> </a:t>
            </a:r>
            <a:r>
              <a:rPr lang="en-US" altLang="en-US" sz="2600" dirty="0" err="1"/>
              <a:t>reproduisent</a:t>
            </a:r>
            <a:r>
              <a:rPr lang="en-US" altLang="en-US" sz="2600" dirty="0"/>
              <a:t> </a:t>
            </a:r>
            <a:r>
              <a:rPr lang="en-US" altLang="en-US" sz="2600" dirty="0" err="1"/>
              <a:t>ceux</a:t>
            </a:r>
            <a:r>
              <a:rPr lang="en-US" altLang="en-US" sz="2600" dirty="0"/>
              <a:t> de deux études </a:t>
            </a:r>
            <a:r>
              <a:rPr lang="en-US" altLang="en-US" sz="2600" dirty="0" err="1"/>
              <a:t>antérieures</a:t>
            </a:r>
            <a:r>
              <a:rPr lang="en-US" altLang="en-US" sz="2600" dirty="0"/>
              <a:t>.</a:t>
            </a:r>
          </a:p>
          <a:p>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C477795-CF9D-5F62-84FC-9B65F77B0946}"/>
              </a:ext>
            </a:extLst>
          </p:cNvPr>
          <p:cNvSpPr>
            <a:spLocks noGrp="1"/>
          </p:cNvSpPr>
          <p:nvPr>
            <p:ph type="title"/>
          </p:nvPr>
        </p:nvSpPr>
        <p:spPr>
          <a:xfrm>
            <a:off x="609600" y="1524000"/>
            <a:ext cx="8229600" cy="1143000"/>
          </a:xfrm>
        </p:spPr>
        <p:txBody>
          <a:bodyPr/>
          <a:lstStyle/>
          <a:p>
            <a:br>
              <a:rPr lang="en-US" altLang="en-US"/>
            </a:br>
            <a:endParaRPr lang="en-US" altLang="en-US"/>
          </a:p>
        </p:txBody>
      </p:sp>
      <p:sp>
        <p:nvSpPr>
          <p:cNvPr id="4" name="Content Placeholder 3">
            <a:extLst>
              <a:ext uri="{FF2B5EF4-FFF2-40B4-BE49-F238E27FC236}">
                <a16:creationId xmlns:a16="http://schemas.microsoft.com/office/drawing/2014/main" id="{56D74E29-887B-383A-EF68-77B5F1527CA5}"/>
              </a:ext>
            </a:extLst>
          </p:cNvPr>
          <p:cNvSpPr>
            <a:spLocks noGrp="1"/>
          </p:cNvSpPr>
          <p:nvPr>
            <p:ph idx="1"/>
          </p:nvPr>
        </p:nvSpPr>
        <p:spPr>
          <a:xfrm>
            <a:off x="381000" y="1676400"/>
            <a:ext cx="8610600" cy="5181600"/>
          </a:xfrm>
        </p:spPr>
        <p:txBody>
          <a:bodyPr/>
          <a:lstStyle/>
          <a:p>
            <a:pPr>
              <a:spcBef>
                <a:spcPts val="300"/>
              </a:spcBef>
              <a:buFontTx/>
              <a:buNone/>
              <a:defRPr/>
            </a:pPr>
            <a:r>
              <a:rPr lang="en-US" sz="2800" dirty="0"/>
              <a:t>Corrélations avec le SPS </a:t>
            </a:r>
            <a:r>
              <a:rPr lang="en-US" sz="1800" dirty="0"/>
              <a:t>(d'après </a:t>
            </a:r>
            <a:r>
              <a:rPr lang="en-US" sz="1800" dirty="0" err="1"/>
              <a:t>Pluess </a:t>
            </a:r>
            <a:r>
              <a:rPr lang="en-US" sz="1800" dirty="0"/>
              <a:t>et al., 2018)</a:t>
            </a:r>
            <a:endParaRPr lang="en-US" sz="2800" dirty="0"/>
          </a:p>
          <a:p>
            <a:pPr>
              <a:spcBef>
                <a:spcPts val="300"/>
              </a:spcBef>
              <a:buFontTx/>
              <a:buNone/>
              <a:defRPr/>
            </a:pPr>
            <a:r>
              <a:rPr lang="en-US" dirty="0"/>
              <a:t>*    Aspects négatifs </a:t>
            </a:r>
            <a:r>
              <a:rPr lang="en-US" sz="2800" dirty="0"/>
              <a:t>(échelles standard)</a:t>
            </a:r>
            <a:endParaRPr lang="en-US" dirty="0"/>
          </a:p>
          <a:p>
            <a:pPr lvl="1">
              <a:spcBef>
                <a:spcPts val="300"/>
              </a:spcBef>
              <a:defRPr/>
            </a:pPr>
            <a:r>
              <a:rPr lang="en-US" sz="2400" dirty="0">
                <a:ea typeface="+mn-ea"/>
                <a:cs typeface="+mn-cs"/>
              </a:rPr>
              <a:t>Système d'inhibition comportementale  .55**    </a:t>
            </a:r>
          </a:p>
          <a:p>
            <a:pPr lvl="1">
              <a:spcBef>
                <a:spcPts val="300"/>
              </a:spcBef>
              <a:defRPr/>
            </a:pPr>
            <a:r>
              <a:rPr lang="en-US" sz="2400" dirty="0">
                <a:ea typeface="+mn-ea"/>
                <a:cs typeface="+mn-cs"/>
              </a:rPr>
              <a:t>Émotivité négative </a:t>
            </a:r>
            <a:r>
              <a:rPr lang="en-US" sz="2400" dirty="0"/>
              <a:t>            </a:t>
            </a:r>
            <a:r>
              <a:rPr lang="en-US" sz="2400" dirty="0">
                <a:ea typeface="+mn-ea"/>
                <a:cs typeface="+mn-cs"/>
              </a:rPr>
              <a:t>.</a:t>
            </a:r>
            <a:r>
              <a:rPr lang="en-US" sz="2400" dirty="0"/>
              <a:t>38**</a:t>
            </a:r>
          </a:p>
          <a:p>
            <a:pPr lvl="1">
              <a:spcBef>
                <a:spcPts val="300"/>
              </a:spcBef>
              <a:defRPr/>
            </a:pPr>
            <a:r>
              <a:rPr lang="en-US" sz="2400" dirty="0"/>
              <a:t>Affect négatif          .15*</a:t>
            </a:r>
          </a:p>
          <a:p>
            <a:pPr>
              <a:spcBef>
                <a:spcPts val="300"/>
              </a:spcBef>
              <a:buFontTx/>
              <a:buNone/>
              <a:defRPr/>
            </a:pPr>
            <a:r>
              <a:rPr lang="en-US" dirty="0"/>
              <a:t>*  Positifs </a:t>
            </a:r>
            <a:r>
              <a:rPr lang="en-US" sz="2800" dirty="0"/>
              <a:t>(échelles standard)</a:t>
            </a:r>
            <a:endParaRPr lang="en-US" dirty="0"/>
          </a:p>
          <a:p>
            <a:pPr lvl="1">
              <a:spcBef>
                <a:spcPts val="300"/>
              </a:spcBef>
              <a:defRPr/>
            </a:pPr>
            <a:r>
              <a:rPr lang="en-US" sz="2400" dirty="0"/>
              <a:t>Système d'activation comportementale  .42**</a:t>
            </a:r>
          </a:p>
          <a:p>
            <a:pPr lvl="1">
              <a:spcBef>
                <a:spcPts val="300"/>
              </a:spcBef>
              <a:defRPr/>
            </a:pPr>
            <a:r>
              <a:rPr lang="en-US" sz="2400" dirty="0"/>
              <a:t>Émotivité positive           .29**</a:t>
            </a:r>
          </a:p>
          <a:p>
            <a:pPr lvl="1">
              <a:spcBef>
                <a:spcPts val="300"/>
              </a:spcBef>
              <a:spcAft>
                <a:spcPts val="1800"/>
              </a:spcAft>
              <a:defRPr/>
            </a:pPr>
            <a:r>
              <a:rPr lang="en-US" sz="2400" dirty="0"/>
              <a:t>Affect positif               .16*</a:t>
            </a:r>
          </a:p>
          <a:p>
            <a:pPr>
              <a:spcBef>
                <a:spcPts val="300"/>
              </a:spcBef>
              <a:buFontTx/>
              <a:buNone/>
              <a:defRPr/>
            </a:pPr>
            <a:r>
              <a:rPr lang="en-US" sz="2800" dirty="0"/>
              <a:t>   (</a:t>
            </a:r>
            <a:r>
              <a:rPr lang="en-US" sz="2000" dirty="0"/>
              <a:t>Résultats similaires dans </a:t>
            </a:r>
            <a:r>
              <a:rPr lang="en-US" sz="2000" dirty="0" err="1"/>
              <a:t>Lionetti et </a:t>
            </a:r>
            <a:r>
              <a:rPr lang="en-US" sz="2000" dirty="0"/>
              <a:t>al, 2018 ; </a:t>
            </a:r>
            <a:r>
              <a:rPr lang="en-US" sz="2000" dirty="0" err="1"/>
              <a:t>Smolewska et </a:t>
            </a:r>
            <a:r>
              <a:rPr lang="en-US" sz="2000" dirty="0"/>
              <a:t>al., 2006 ;</a:t>
            </a:r>
          </a:p>
          <a:p>
            <a:pPr>
              <a:spcBef>
                <a:spcPts val="300"/>
              </a:spcBef>
              <a:buFontTx/>
              <a:buNone/>
              <a:defRPr/>
            </a:pPr>
            <a:r>
              <a:rPr lang="en-US" sz="2000" dirty="0"/>
              <a:t>      également observés dans des études sur l'activation cérébrale)</a:t>
            </a:r>
            <a:endParaRPr lang="en-US" sz="2800" dirty="0"/>
          </a:p>
          <a:p>
            <a:pPr lvl="1">
              <a:defRPr/>
            </a:pPr>
            <a:endParaRPr lang="en-US" sz="2400" dirty="0"/>
          </a:p>
          <a:p>
            <a:pPr lvl="1">
              <a:defRPr/>
            </a:pPr>
            <a:endParaRPr lang="en-US" sz="2400" dirty="0"/>
          </a:p>
          <a:p>
            <a:pPr lvl="1">
              <a:defRPr/>
            </a:pPr>
            <a:endParaRPr lang="en-US" sz="2400"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6148" name="TextBox 5">
            <a:extLst>
              <a:ext uri="{FF2B5EF4-FFF2-40B4-BE49-F238E27FC236}">
                <a16:creationId xmlns:a16="http://schemas.microsoft.com/office/drawing/2014/main" id="{BEEAE152-8C14-42B7-FBE6-688667838704}"/>
              </a:ext>
            </a:extLst>
          </p:cNvPr>
          <p:cNvSpPr txBox="1">
            <a:spLocks noChangeArrowheads="1"/>
          </p:cNvSpPr>
          <p:nvPr/>
        </p:nvSpPr>
        <p:spPr bwMode="auto">
          <a:xfrm>
            <a:off x="152400" y="152400"/>
            <a:ext cx="8991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dirty="0"/>
              <a:t>Une plus </a:t>
            </a:r>
            <a:r>
              <a:rPr lang="en-US" altLang="en-US" sz="3000" dirty="0" err="1"/>
              <a:t>grande</a:t>
            </a:r>
            <a:r>
              <a:rPr lang="en-US" altLang="en-US" sz="3000" dirty="0"/>
              <a:t> </a:t>
            </a:r>
            <a:r>
              <a:rPr lang="en-US" altLang="en-US" sz="3000" dirty="0" err="1"/>
              <a:t>réactivité</a:t>
            </a:r>
            <a:r>
              <a:rPr lang="en-US" altLang="en-US" sz="3000" dirty="0"/>
              <a:t> </a:t>
            </a:r>
            <a:r>
              <a:rPr lang="en-US" altLang="en-US" sz="3000" dirty="0" err="1"/>
              <a:t>émotionnelle</a:t>
            </a:r>
            <a:r>
              <a:rPr lang="en-US" altLang="en-US" sz="3000" dirty="0"/>
              <a:t> à la </a:t>
            </a:r>
            <a:r>
              <a:rPr lang="en-US" altLang="en-US" sz="3000" dirty="0" err="1"/>
              <a:t>fois</a:t>
            </a:r>
            <a:r>
              <a:rPr lang="en-US" altLang="en-US" sz="3000" dirty="0"/>
              <a:t> positive et </a:t>
            </a:r>
            <a:r>
              <a:rPr lang="en-US" altLang="en-US" sz="3000" dirty="0" err="1"/>
              <a:t>négative</a:t>
            </a:r>
            <a:r>
              <a:rPr lang="en-US" altLang="en-US" sz="3000" dirty="0"/>
              <a:t> </a:t>
            </a:r>
            <a:r>
              <a:rPr lang="en-US" altLang="en-US" sz="3000" dirty="0" err="1"/>
              <a:t>facilite</a:t>
            </a:r>
            <a:r>
              <a:rPr lang="en-US" altLang="en-US" sz="3000" dirty="0"/>
              <a:t> la </a:t>
            </a:r>
            <a:r>
              <a:rPr lang="en-US" altLang="en-US" sz="3000" dirty="0" err="1"/>
              <a:t>profondeur</a:t>
            </a:r>
            <a:r>
              <a:rPr lang="en-US" altLang="en-US" sz="3000" dirty="0"/>
              <a:t> du </a:t>
            </a:r>
            <a:r>
              <a:rPr lang="en-US" altLang="en-US" sz="3000" dirty="0" err="1"/>
              <a:t>traitement</a:t>
            </a:r>
            <a:r>
              <a:rPr lang="en-US" altLang="en-US" sz="3000" dirty="0"/>
              <a:t> et cause </a:t>
            </a:r>
            <a:r>
              <a:rPr lang="en-US" altLang="en-US" sz="3000" dirty="0" err="1"/>
              <a:t>d'une</a:t>
            </a:r>
            <a:r>
              <a:rPr lang="en-US" altLang="en-US" sz="3000" dirty="0"/>
              <a:t> </a:t>
            </a:r>
            <a:r>
              <a:rPr lang="en-US" altLang="en-US" sz="3000" dirty="0" err="1"/>
              <a:t>susceptibilité</a:t>
            </a:r>
            <a:r>
              <a:rPr lang="en-US" altLang="en-US" sz="3000" dirty="0"/>
              <a:t> </a:t>
            </a:r>
            <a:r>
              <a:rPr lang="en-US" altLang="en-US" sz="3000" dirty="0" err="1"/>
              <a:t>différentielle</a:t>
            </a:r>
            <a:endParaRPr lang="en-US" altLang="en-US" sz="3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D13EA21-4BC6-4E09-BC86-B6F41599C32D}"/>
              </a:ext>
            </a:extLst>
          </p:cNvPr>
          <p:cNvSpPr>
            <a:spLocks noGrp="1"/>
          </p:cNvSpPr>
          <p:nvPr>
            <p:ph type="title"/>
          </p:nvPr>
        </p:nvSpPr>
        <p:spPr/>
        <p:txBody>
          <a:bodyPr/>
          <a:lstStyle/>
          <a:p>
            <a:br>
              <a:rPr lang="en-US" altLang="en-US"/>
            </a:br>
            <a:br>
              <a:rPr lang="en-US" altLang="en-US"/>
            </a:br>
            <a:br>
              <a:rPr lang="en-US" altLang="en-US"/>
            </a:br>
            <a:endParaRPr lang="en-US" altLang="en-US"/>
          </a:p>
        </p:txBody>
      </p:sp>
      <p:sp>
        <p:nvSpPr>
          <p:cNvPr id="4" name="Title 1">
            <a:extLst>
              <a:ext uri="{FF2B5EF4-FFF2-40B4-BE49-F238E27FC236}">
                <a16:creationId xmlns:a16="http://schemas.microsoft.com/office/drawing/2014/main" id="{DFA255DC-6C58-B841-EE55-2E767ED7746C}"/>
              </a:ext>
            </a:extLst>
          </p:cNvPr>
          <p:cNvSpPr txBox="1">
            <a:spLocks/>
          </p:cNvSpPr>
          <p:nvPr/>
        </p:nvSpPr>
        <p:spPr bwMode="auto">
          <a:xfrm>
            <a:off x="381000" y="152400"/>
            <a:ext cx="8763000" cy="1143000"/>
          </a:xfrm>
          <a:prstGeom prst="rect">
            <a:avLst/>
          </a:prstGeom>
          <a:noFill/>
          <a:ln w="9525">
            <a:noFill/>
            <a:miter lim="800000"/>
            <a:headEnd/>
            <a:tailEnd/>
          </a:ln>
        </p:spPr>
        <p:txBody>
          <a:bodyPr anchor="ctr"/>
          <a:lstStyle/>
          <a:p>
            <a:pPr algn="ctr">
              <a:lnSpc>
                <a:spcPct val="90000"/>
              </a:lnSpc>
              <a:defRPr/>
            </a:pPr>
            <a:r>
              <a:rPr lang="en-US" altLang="en-US" sz="3200" b="1" kern="0" dirty="0">
                <a:latin typeface="+mj-lt"/>
                <a:ea typeface="+mj-ea"/>
                <a:cs typeface="+mj-cs"/>
              </a:rPr>
              <a:t>Interaction entre la qualité de l'enfance et la réaction aux images positives et négatives </a:t>
            </a:r>
            <a:r>
              <a:rPr lang="en-US" altLang="en-US" sz="2000" kern="0" dirty="0">
                <a:latin typeface="+mj-lt"/>
                <a:ea typeface="+mj-ea"/>
                <a:cs typeface="+mj-cs"/>
              </a:rPr>
              <a:t>(Acevedo et al, 2017)</a:t>
            </a:r>
          </a:p>
        </p:txBody>
      </p:sp>
      <p:sp>
        <p:nvSpPr>
          <p:cNvPr id="53252" name="Text Placeholder 5">
            <a:extLst>
              <a:ext uri="{FF2B5EF4-FFF2-40B4-BE49-F238E27FC236}">
                <a16:creationId xmlns:a16="http://schemas.microsoft.com/office/drawing/2014/main" id="{7F402040-697D-9CF5-8ADE-060B96ED934E}"/>
              </a:ext>
            </a:extLst>
          </p:cNvPr>
          <p:cNvSpPr>
            <a:spLocks noGrp="1"/>
          </p:cNvSpPr>
          <p:nvPr>
            <p:ph type="body" sz="half" idx="1"/>
          </p:nvPr>
        </p:nvSpPr>
        <p:spPr>
          <a:xfrm>
            <a:off x="152400" y="1371600"/>
            <a:ext cx="8763000" cy="2185988"/>
          </a:xfrm>
        </p:spPr>
        <p:txBody>
          <a:bodyPr/>
          <a:lstStyle/>
          <a:p>
            <a:r>
              <a:rPr lang="en-US" altLang="en-US" b="1"/>
              <a:t>Images négatives </a:t>
            </a:r>
            <a:r>
              <a:rPr lang="en-US" altLang="en-US"/>
              <a:t>: </a:t>
            </a:r>
            <a:r>
              <a:rPr lang="en-US" altLang="en-US" sz="2800"/>
              <a:t> Interaction entre le SPS et l'enfance</a:t>
            </a:r>
            <a:endParaRPr lang="en-US" altLang="en-US"/>
          </a:p>
        </p:txBody>
      </p:sp>
      <p:sp>
        <p:nvSpPr>
          <p:cNvPr id="53253" name="TextBox 11">
            <a:extLst>
              <a:ext uri="{FF2B5EF4-FFF2-40B4-BE49-F238E27FC236}">
                <a16:creationId xmlns:a16="http://schemas.microsoft.com/office/drawing/2014/main" id="{61A1EDF7-57CA-B6C5-E381-ABC4C6BAD20D}"/>
              </a:ext>
            </a:extLst>
          </p:cNvPr>
          <p:cNvSpPr txBox="1">
            <a:spLocks noChangeArrowheads="1"/>
          </p:cNvSpPr>
          <p:nvPr/>
        </p:nvSpPr>
        <p:spPr bwMode="auto">
          <a:xfrm>
            <a:off x="5334000" y="464820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a:t>
            </a:r>
          </a:p>
          <a:p>
            <a:pPr>
              <a:spcBef>
                <a:spcPct val="0"/>
              </a:spcBef>
              <a:buFontTx/>
              <a:buNone/>
            </a:pPr>
            <a:r>
              <a:rPr lang="en-US" altLang="en-US" sz="1800"/>
              <a:t>Négative               Positive</a:t>
            </a:r>
          </a:p>
          <a:p>
            <a:pPr>
              <a:spcBef>
                <a:spcPct val="0"/>
              </a:spcBef>
              <a:buFontTx/>
              <a:buNone/>
            </a:pPr>
            <a:r>
              <a:rPr lang="en-US" altLang="en-US" sz="1800"/>
              <a:t>                  Parentalité</a:t>
            </a:r>
          </a:p>
          <a:p>
            <a:pPr>
              <a:spcBef>
                <a:spcPct val="0"/>
              </a:spcBef>
              <a:buFontTx/>
              <a:buNone/>
            </a:pPr>
            <a:endParaRPr lang="en-US" altLang="en-US" sz="1800"/>
          </a:p>
        </p:txBody>
      </p:sp>
      <p:sp>
        <p:nvSpPr>
          <p:cNvPr id="53254" name="TextBox 12">
            <a:extLst>
              <a:ext uri="{FF2B5EF4-FFF2-40B4-BE49-F238E27FC236}">
                <a16:creationId xmlns:a16="http://schemas.microsoft.com/office/drawing/2014/main" id="{93009209-61C4-0A73-B27D-FE79209A2D94}"/>
              </a:ext>
            </a:extLst>
          </p:cNvPr>
          <p:cNvSpPr txBox="1">
            <a:spLocks noChangeArrowheads="1"/>
          </p:cNvSpPr>
          <p:nvPr/>
        </p:nvSpPr>
        <p:spPr bwMode="auto">
          <a:xfrm>
            <a:off x="1143000" y="5791200"/>
            <a:ext cx="6329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Remarques : le mPFC est une zone de régulation des émotions </a:t>
            </a:r>
          </a:p>
          <a:p>
            <a:pPr>
              <a:spcBef>
                <a:spcPct val="0"/>
              </a:spcBef>
              <a:buFontTx/>
              <a:buNone/>
            </a:pPr>
            <a:r>
              <a:rPr lang="en-US" altLang="en-US" sz="2400"/>
              <a:t>           Même interaction pour l'amygdale</a:t>
            </a:r>
          </a:p>
          <a:p>
            <a:pPr>
              <a:spcBef>
                <a:spcPct val="0"/>
              </a:spcBef>
              <a:buFontTx/>
              <a:buNone/>
            </a:pPr>
            <a:r>
              <a:rPr lang="en-US" altLang="en-US" sz="2400"/>
              <a:t>	</a:t>
            </a:r>
          </a:p>
        </p:txBody>
      </p:sp>
      <p:pic>
        <p:nvPicPr>
          <p:cNvPr id="53255" name="Picture 13">
            <a:extLst>
              <a:ext uri="{FF2B5EF4-FFF2-40B4-BE49-F238E27FC236}">
                <a16:creationId xmlns:a16="http://schemas.microsoft.com/office/drawing/2014/main" id="{C8F55BB7-63F6-4BFD-3713-2E4232866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204" t="50722" r="26732" b="25360"/>
          <a:stretch>
            <a:fillRect/>
          </a:stretch>
        </p:blipFill>
        <p:spPr bwMode="auto">
          <a:xfrm>
            <a:off x="228600" y="1905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14">
            <a:extLst>
              <a:ext uri="{FF2B5EF4-FFF2-40B4-BE49-F238E27FC236}">
                <a16:creationId xmlns:a16="http://schemas.microsoft.com/office/drawing/2014/main" id="{B400938D-601F-0920-9262-F04BA4DF2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721" t="25729" r="18593" b="48311"/>
          <a:stretch>
            <a:fillRect/>
          </a:stretch>
        </p:blipFill>
        <p:spPr bwMode="auto">
          <a:xfrm>
            <a:off x="3657600" y="1981200"/>
            <a:ext cx="1676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5">
            <a:extLst>
              <a:ext uri="{FF2B5EF4-FFF2-40B4-BE49-F238E27FC236}">
                <a16:creationId xmlns:a16="http://schemas.microsoft.com/office/drawing/2014/main" id="{20DB8CB3-0588-8EEC-E716-A0CBF321A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454" t="27087" r="5627" b="48157"/>
          <a:stretch>
            <a:fillRect/>
          </a:stretch>
        </p:blipFill>
        <p:spPr bwMode="auto">
          <a:xfrm>
            <a:off x="5257800" y="1905000"/>
            <a:ext cx="3124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Box 10">
            <a:extLst>
              <a:ext uri="{FF2B5EF4-FFF2-40B4-BE49-F238E27FC236}">
                <a16:creationId xmlns:a16="http://schemas.microsoft.com/office/drawing/2014/main" id="{FA4063CB-F7A6-4378-3043-D1BEF09AE988}"/>
              </a:ext>
            </a:extLst>
          </p:cNvPr>
          <p:cNvSpPr txBox="1">
            <a:spLocks noChangeArrowheads="1"/>
          </p:cNvSpPr>
          <p:nvPr/>
        </p:nvSpPr>
        <p:spPr bwMode="auto">
          <a:xfrm>
            <a:off x="8001000" y="3886200"/>
            <a:ext cx="97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Lo HSP</a:t>
            </a:r>
          </a:p>
        </p:txBody>
      </p:sp>
      <p:sp>
        <p:nvSpPr>
          <p:cNvPr id="53259" name="TextBox 9">
            <a:extLst>
              <a:ext uri="{FF2B5EF4-FFF2-40B4-BE49-F238E27FC236}">
                <a16:creationId xmlns:a16="http://schemas.microsoft.com/office/drawing/2014/main" id="{8B030597-0A74-71F5-34A4-81B17A3A06F3}"/>
              </a:ext>
            </a:extLst>
          </p:cNvPr>
          <p:cNvSpPr txBox="1">
            <a:spLocks noChangeArrowheads="1"/>
          </p:cNvSpPr>
          <p:nvPr/>
        </p:nvSpPr>
        <p:spPr bwMode="auto">
          <a:xfrm>
            <a:off x="8001000" y="19812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Hi HSP</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6E9B96D2-C9B3-C099-2D40-0DA696FA0D9E}"/>
              </a:ext>
            </a:extLst>
          </p:cNvPr>
          <p:cNvSpPr>
            <a:spLocks noGrp="1"/>
          </p:cNvSpPr>
          <p:nvPr>
            <p:ph type="title"/>
          </p:nvPr>
        </p:nvSpPr>
        <p:spPr/>
        <p:txBody>
          <a:bodyPr/>
          <a:lstStyle/>
          <a:p>
            <a:br>
              <a:rPr lang="en-US" altLang="en-US"/>
            </a:br>
            <a:br>
              <a:rPr lang="en-US" altLang="en-US"/>
            </a:br>
            <a:br>
              <a:rPr lang="en-US" altLang="en-US"/>
            </a:br>
            <a:endParaRPr lang="en-US" altLang="en-US"/>
          </a:p>
        </p:txBody>
      </p:sp>
      <p:sp>
        <p:nvSpPr>
          <p:cNvPr id="4" name="Title 1">
            <a:extLst>
              <a:ext uri="{FF2B5EF4-FFF2-40B4-BE49-F238E27FC236}">
                <a16:creationId xmlns:a16="http://schemas.microsoft.com/office/drawing/2014/main" id="{5C6ED63C-B0DF-71F5-A49D-08EA816CCB18}"/>
              </a:ext>
            </a:extLst>
          </p:cNvPr>
          <p:cNvSpPr txBox="1">
            <a:spLocks/>
          </p:cNvSpPr>
          <p:nvPr/>
        </p:nvSpPr>
        <p:spPr bwMode="auto">
          <a:xfrm>
            <a:off x="381000" y="152400"/>
            <a:ext cx="8763000" cy="1143000"/>
          </a:xfrm>
          <a:prstGeom prst="rect">
            <a:avLst/>
          </a:prstGeom>
          <a:noFill/>
          <a:ln w="9525">
            <a:noFill/>
            <a:miter lim="800000"/>
            <a:headEnd/>
            <a:tailEnd/>
          </a:ln>
        </p:spPr>
        <p:txBody>
          <a:bodyPr anchor="ctr"/>
          <a:lstStyle/>
          <a:p>
            <a:pPr algn="ctr">
              <a:lnSpc>
                <a:spcPct val="90000"/>
              </a:lnSpc>
              <a:defRPr/>
            </a:pPr>
            <a:r>
              <a:rPr lang="en-US" altLang="en-US" sz="3200" b="1" kern="0" dirty="0">
                <a:latin typeface="+mj-lt"/>
                <a:ea typeface="+mj-ea"/>
                <a:cs typeface="+mj-cs"/>
              </a:rPr>
              <a:t>Interaction entre la qualité de l'enfance et la réaction aux images positives et négatives </a:t>
            </a:r>
            <a:r>
              <a:rPr lang="en-US" altLang="en-US" sz="2000" kern="0" dirty="0">
                <a:latin typeface="+mj-lt"/>
                <a:ea typeface="+mj-ea"/>
                <a:cs typeface="+mj-cs"/>
              </a:rPr>
              <a:t>(Acevedo et al, 2017)</a:t>
            </a:r>
          </a:p>
        </p:txBody>
      </p:sp>
      <p:sp>
        <p:nvSpPr>
          <p:cNvPr id="54276" name="Text Placeholder 5">
            <a:extLst>
              <a:ext uri="{FF2B5EF4-FFF2-40B4-BE49-F238E27FC236}">
                <a16:creationId xmlns:a16="http://schemas.microsoft.com/office/drawing/2014/main" id="{3CA4E937-9048-8C68-F88B-01C0777BA817}"/>
              </a:ext>
            </a:extLst>
          </p:cNvPr>
          <p:cNvSpPr>
            <a:spLocks noGrp="1"/>
          </p:cNvSpPr>
          <p:nvPr>
            <p:ph type="body" sz="half" idx="1"/>
          </p:nvPr>
        </p:nvSpPr>
        <p:spPr>
          <a:xfrm>
            <a:off x="152400" y="1371600"/>
            <a:ext cx="8763000" cy="2185988"/>
          </a:xfrm>
        </p:spPr>
        <p:txBody>
          <a:bodyPr/>
          <a:lstStyle/>
          <a:p>
            <a:r>
              <a:rPr lang="en-US" altLang="en-US" b="1"/>
              <a:t>Images positives </a:t>
            </a:r>
            <a:r>
              <a:rPr lang="en-US" altLang="en-US"/>
              <a:t>: </a:t>
            </a:r>
            <a:r>
              <a:rPr lang="en-US" altLang="en-US" sz="2800"/>
              <a:t>interaction entre le SPS et l'enfance</a:t>
            </a:r>
            <a:endParaRPr lang="en-US" altLang="en-US"/>
          </a:p>
        </p:txBody>
      </p:sp>
      <p:sp>
        <p:nvSpPr>
          <p:cNvPr id="54277" name="TextBox 12">
            <a:extLst>
              <a:ext uri="{FF2B5EF4-FFF2-40B4-BE49-F238E27FC236}">
                <a16:creationId xmlns:a16="http://schemas.microsoft.com/office/drawing/2014/main" id="{8A08696A-0E89-040D-917D-A2E90FBF0488}"/>
              </a:ext>
            </a:extLst>
          </p:cNvPr>
          <p:cNvSpPr txBox="1">
            <a:spLocks noChangeArrowheads="1"/>
          </p:cNvSpPr>
          <p:nvPr/>
        </p:nvSpPr>
        <p:spPr bwMode="auto">
          <a:xfrm>
            <a:off x="381000" y="5867400"/>
            <a:ext cx="8351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Des résultats similaires ont été observés pour la queue du noyau caudé et l'hippocampe</a:t>
            </a:r>
          </a:p>
        </p:txBody>
      </p:sp>
      <p:pic>
        <p:nvPicPr>
          <p:cNvPr id="54278" name="Picture 13">
            <a:extLst>
              <a:ext uri="{FF2B5EF4-FFF2-40B4-BE49-F238E27FC236}">
                <a16:creationId xmlns:a16="http://schemas.microsoft.com/office/drawing/2014/main" id="{DCB7472C-0942-AEBA-DDC0-94943A83E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095" t="41206" r="25668" b="35170"/>
          <a:stretch>
            <a:fillRect/>
          </a:stretch>
        </p:blipFill>
        <p:spPr bwMode="auto">
          <a:xfrm>
            <a:off x="228600" y="2133600"/>
            <a:ext cx="3276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4">
            <a:extLst>
              <a:ext uri="{FF2B5EF4-FFF2-40B4-BE49-F238E27FC236}">
                <a16:creationId xmlns:a16="http://schemas.microsoft.com/office/drawing/2014/main" id="{C50338C2-5924-B230-E31C-FE0B9D935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734" t="39896" r="6940" b="39719"/>
          <a:stretch>
            <a:fillRect/>
          </a:stretch>
        </p:blipFill>
        <p:spPr bwMode="auto">
          <a:xfrm>
            <a:off x="5486400" y="1905000"/>
            <a:ext cx="2895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TextBox 10">
            <a:extLst>
              <a:ext uri="{FF2B5EF4-FFF2-40B4-BE49-F238E27FC236}">
                <a16:creationId xmlns:a16="http://schemas.microsoft.com/office/drawing/2014/main" id="{1A1DE06D-9BDC-138F-1FE6-44AAFA9776D4}"/>
              </a:ext>
            </a:extLst>
          </p:cNvPr>
          <p:cNvSpPr txBox="1">
            <a:spLocks noChangeArrowheads="1"/>
          </p:cNvSpPr>
          <p:nvPr/>
        </p:nvSpPr>
        <p:spPr bwMode="auto">
          <a:xfrm>
            <a:off x="8077200" y="19050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Hi HSP</a:t>
            </a:r>
          </a:p>
        </p:txBody>
      </p:sp>
      <p:sp>
        <p:nvSpPr>
          <p:cNvPr id="54281" name="TextBox 9">
            <a:extLst>
              <a:ext uri="{FF2B5EF4-FFF2-40B4-BE49-F238E27FC236}">
                <a16:creationId xmlns:a16="http://schemas.microsoft.com/office/drawing/2014/main" id="{9DD0BF15-92D8-D2C2-748A-A3768CE18E2B}"/>
              </a:ext>
            </a:extLst>
          </p:cNvPr>
          <p:cNvSpPr txBox="1">
            <a:spLocks noChangeArrowheads="1"/>
          </p:cNvSpPr>
          <p:nvPr/>
        </p:nvSpPr>
        <p:spPr bwMode="auto">
          <a:xfrm>
            <a:off x="8164513" y="4343400"/>
            <a:ext cx="979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Lo HSP</a:t>
            </a:r>
          </a:p>
        </p:txBody>
      </p:sp>
      <p:pic>
        <p:nvPicPr>
          <p:cNvPr id="54282" name="Picture 15">
            <a:extLst>
              <a:ext uri="{FF2B5EF4-FFF2-40B4-BE49-F238E27FC236}">
                <a16:creationId xmlns:a16="http://schemas.microsoft.com/office/drawing/2014/main" id="{75C5A351-5ADA-70CD-8433-94A315219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132" t="39896" r="18584" b="38979"/>
          <a:stretch>
            <a:fillRect/>
          </a:stretch>
        </p:blipFill>
        <p:spPr bwMode="auto">
          <a:xfrm>
            <a:off x="3352800" y="1905000"/>
            <a:ext cx="213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3" name="TextBox 11">
            <a:extLst>
              <a:ext uri="{FF2B5EF4-FFF2-40B4-BE49-F238E27FC236}">
                <a16:creationId xmlns:a16="http://schemas.microsoft.com/office/drawing/2014/main" id="{BA3635D6-521D-1A36-C1CF-6A397101CF77}"/>
              </a:ext>
            </a:extLst>
          </p:cNvPr>
          <p:cNvSpPr txBox="1">
            <a:spLocks noChangeArrowheads="1"/>
          </p:cNvSpPr>
          <p:nvPr/>
        </p:nvSpPr>
        <p:spPr bwMode="auto">
          <a:xfrm>
            <a:off x="5334000" y="464820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a:t>
            </a:r>
          </a:p>
          <a:p>
            <a:pPr>
              <a:spcBef>
                <a:spcPct val="0"/>
              </a:spcBef>
              <a:buFontTx/>
              <a:buNone/>
            </a:pPr>
            <a:r>
              <a:rPr lang="en-US" altLang="en-US" sz="1800"/>
              <a:t>Négatif               Positif</a:t>
            </a:r>
          </a:p>
          <a:p>
            <a:pPr>
              <a:spcBef>
                <a:spcPct val="0"/>
              </a:spcBef>
              <a:buFontTx/>
              <a:buNone/>
            </a:pPr>
            <a:r>
              <a:rPr lang="en-US" altLang="en-US" sz="1800"/>
              <a:t>                  Parentalité</a:t>
            </a:r>
          </a:p>
          <a:p>
            <a:pPr>
              <a:spcBef>
                <a:spcPct val="0"/>
              </a:spcBef>
              <a:buFontTx/>
              <a:buNone/>
            </a:pPr>
            <a:endParaRPr lang="en-US" altLang="en-US" sz="1800"/>
          </a:p>
        </p:txBody>
      </p:sp>
      <p:sp>
        <p:nvSpPr>
          <p:cNvPr id="54284" name="TextBox 11">
            <a:extLst>
              <a:ext uri="{FF2B5EF4-FFF2-40B4-BE49-F238E27FC236}">
                <a16:creationId xmlns:a16="http://schemas.microsoft.com/office/drawing/2014/main" id="{AFB67019-CDE6-4180-A62D-11288B21FB79}"/>
              </a:ext>
            </a:extLst>
          </p:cNvPr>
          <p:cNvSpPr txBox="1">
            <a:spLocks noChangeArrowheads="1"/>
          </p:cNvSpPr>
          <p:nvPr/>
        </p:nvSpPr>
        <p:spPr bwMode="auto">
          <a:xfrm>
            <a:off x="304800" y="5257800"/>
            <a:ext cx="312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Le VTA est une zone de récompense majeure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CC3E0F0-4B82-A6BF-E665-BA93FD3BC2FA}"/>
              </a:ext>
            </a:extLst>
          </p:cNvPr>
          <p:cNvSpPr>
            <a:spLocks noGrp="1" noChangeArrowheads="1"/>
          </p:cNvSpPr>
          <p:nvPr>
            <p:ph type="title"/>
          </p:nvPr>
        </p:nvSpPr>
        <p:spPr/>
        <p:txBody>
          <a:bodyPr/>
          <a:lstStyle/>
          <a:p>
            <a:pPr eaLnBrk="1" hangingPunct="1"/>
            <a:r>
              <a:rPr lang="en-US" altLang="en-US"/>
              <a:t>Aperçu</a:t>
            </a:r>
            <a:endParaRPr lang="en-US" altLang="en-US" sz="1400"/>
          </a:p>
        </p:txBody>
      </p:sp>
      <p:sp>
        <p:nvSpPr>
          <p:cNvPr id="55299" name="Rectangle 3">
            <a:extLst>
              <a:ext uri="{FF2B5EF4-FFF2-40B4-BE49-F238E27FC236}">
                <a16:creationId xmlns:a16="http://schemas.microsoft.com/office/drawing/2014/main" id="{C881A0E0-0D6C-24B3-5C2A-FDB0904E3B18}"/>
              </a:ext>
            </a:extLst>
          </p:cNvPr>
          <p:cNvSpPr>
            <a:spLocks noGrp="1" noChangeArrowheads="1"/>
          </p:cNvSpPr>
          <p:nvPr>
            <p:ph type="body" idx="1"/>
          </p:nvPr>
        </p:nvSpPr>
        <p:spPr>
          <a:xfrm>
            <a:off x="152400" y="1600200"/>
            <a:ext cx="8839200" cy="4525963"/>
          </a:xfrm>
        </p:spPr>
        <p:txBody>
          <a:bodyPr/>
          <a:lstStyle/>
          <a:p>
            <a:pPr eaLnBrk="1" hangingPunct="1">
              <a:lnSpc>
                <a:spcPct val="90000"/>
              </a:lnSpc>
            </a:pPr>
            <a:r>
              <a:rPr lang="en-US" altLang="en-US" sz="2800" dirty="0">
                <a:solidFill>
                  <a:schemeClr val="bg2"/>
                </a:solidFill>
              </a:rPr>
              <a:t>Le concept et </a:t>
            </a:r>
            <a:r>
              <a:rPr lang="en-US" altLang="en-US" sz="2800" dirty="0" err="1">
                <a:solidFill>
                  <a:schemeClr val="bg2"/>
                </a:solidFill>
              </a:rPr>
              <a:t>sa</a:t>
            </a:r>
            <a:r>
              <a:rPr lang="en-US" altLang="en-US" sz="2800" dirty="0">
                <a:solidFill>
                  <a:schemeClr val="bg2"/>
                </a:solidFill>
              </a:rPr>
              <a:t> </a:t>
            </a:r>
            <a:r>
              <a:rPr lang="en-US" altLang="en-US" sz="2800" dirty="0" err="1">
                <a:solidFill>
                  <a:schemeClr val="bg2"/>
                </a:solidFill>
              </a:rPr>
              <a:t>mesure</a:t>
            </a:r>
            <a:r>
              <a:rPr lang="en-US" altLang="en-US" sz="2800" dirty="0">
                <a:solidFill>
                  <a:schemeClr val="bg2"/>
                </a:solidFill>
              </a:rPr>
              <a:t> </a:t>
            </a:r>
          </a:p>
          <a:p>
            <a:pPr eaLnBrk="1" hangingPunct="1">
              <a:lnSpc>
                <a:spcPct val="90000"/>
              </a:lnSpc>
            </a:pPr>
            <a:r>
              <a:rPr lang="en-US" altLang="en-US" sz="2800" dirty="0" err="1">
                <a:solidFill>
                  <a:schemeClr val="bg2"/>
                </a:solidFill>
              </a:rPr>
              <a:t>Susceptibilité</a:t>
            </a:r>
            <a:r>
              <a:rPr lang="en-US" altLang="en-US" sz="2800" dirty="0">
                <a:solidFill>
                  <a:schemeClr val="bg2"/>
                </a:solidFill>
              </a:rPr>
              <a:t> </a:t>
            </a:r>
            <a:r>
              <a:rPr lang="en-US" altLang="en-US" sz="2800" dirty="0" err="1">
                <a:solidFill>
                  <a:schemeClr val="bg2"/>
                </a:solidFill>
              </a:rPr>
              <a:t>différentielle</a:t>
            </a:r>
            <a:endParaRPr lang="en-US" altLang="en-US" sz="2800" i="1" dirty="0">
              <a:solidFill>
                <a:schemeClr val="bg2"/>
              </a:solidFill>
            </a:endParaRPr>
          </a:p>
          <a:p>
            <a:pPr eaLnBrk="1" hangingPunct="1">
              <a:lnSpc>
                <a:spcPct val="90000"/>
              </a:lnSpc>
            </a:pPr>
            <a:r>
              <a:rPr lang="en-US" altLang="en-US" sz="2800" dirty="0" err="1">
                <a:solidFill>
                  <a:schemeClr val="bg2"/>
                </a:solidFill>
              </a:rPr>
              <a:t>Expériences</a:t>
            </a:r>
            <a:r>
              <a:rPr lang="en-US" altLang="en-US" sz="2800" dirty="0">
                <a:solidFill>
                  <a:schemeClr val="bg2"/>
                </a:solidFill>
              </a:rPr>
              <a:t> </a:t>
            </a:r>
            <a:r>
              <a:rPr lang="en-US" altLang="en-US" sz="2800" dirty="0" err="1">
                <a:solidFill>
                  <a:schemeClr val="bg2"/>
                </a:solidFill>
              </a:rPr>
              <a:t>comportementales</a:t>
            </a:r>
            <a:r>
              <a:rPr lang="en-US" altLang="en-US" sz="2800" dirty="0">
                <a:solidFill>
                  <a:schemeClr val="bg2"/>
                </a:solidFill>
              </a:rPr>
              <a:t>/</a:t>
            </a:r>
            <a:r>
              <a:rPr lang="en-US" altLang="en-US" sz="2800" dirty="0" err="1">
                <a:solidFill>
                  <a:schemeClr val="bg2"/>
                </a:solidFill>
              </a:rPr>
              <a:t>émotionnelles</a:t>
            </a:r>
            <a:endParaRPr lang="en-US" altLang="en-US" sz="2800" dirty="0">
              <a:solidFill>
                <a:schemeClr val="bg2"/>
              </a:solidFill>
            </a:endParaRPr>
          </a:p>
          <a:p>
            <a:pPr eaLnBrk="1" hangingPunct="1">
              <a:lnSpc>
                <a:spcPct val="90000"/>
              </a:lnSpc>
            </a:pPr>
            <a:r>
              <a:rPr lang="en-US" altLang="en-US" sz="2800" dirty="0" err="1">
                <a:solidFill>
                  <a:schemeClr val="bg2"/>
                </a:solidFill>
              </a:rPr>
              <a:t>Corrélats</a:t>
            </a:r>
            <a:r>
              <a:rPr lang="en-US" altLang="en-US" sz="2800" dirty="0">
                <a:solidFill>
                  <a:schemeClr val="bg2"/>
                </a:solidFill>
              </a:rPr>
              <a:t> </a:t>
            </a:r>
            <a:r>
              <a:rPr lang="en-US" altLang="en-US" sz="2800" dirty="0" err="1">
                <a:solidFill>
                  <a:schemeClr val="bg2"/>
                </a:solidFill>
              </a:rPr>
              <a:t>neuronaux</a:t>
            </a:r>
            <a:endParaRPr lang="en-US" altLang="en-US" sz="2800" dirty="0">
              <a:solidFill>
                <a:schemeClr val="bg2"/>
              </a:solidFill>
            </a:endParaRPr>
          </a:p>
          <a:p>
            <a:pPr eaLnBrk="1" hangingPunct="1">
              <a:lnSpc>
                <a:spcPct val="90000"/>
              </a:lnSpc>
            </a:pPr>
            <a:r>
              <a:rPr lang="en-US" altLang="en-US" sz="2800" b="1" dirty="0" err="1">
                <a:solidFill>
                  <a:srgbClr val="FF0000"/>
                </a:solidFill>
              </a:rPr>
              <a:t>Héritabilité</a:t>
            </a:r>
            <a:r>
              <a:rPr lang="en-US" altLang="en-US" sz="2800" b="1" dirty="0">
                <a:solidFill>
                  <a:srgbClr val="FF0000"/>
                </a:solidFill>
              </a:rPr>
              <a:t> et </a:t>
            </a:r>
            <a:r>
              <a:rPr lang="en-US" altLang="en-US" sz="2800" b="1" dirty="0" err="1">
                <a:solidFill>
                  <a:srgbClr val="FF0000"/>
                </a:solidFill>
              </a:rPr>
              <a:t>corrélats</a:t>
            </a:r>
            <a:r>
              <a:rPr lang="en-US" altLang="en-US" sz="2800" b="1" dirty="0">
                <a:solidFill>
                  <a:srgbClr val="FF0000"/>
                </a:solidFill>
              </a:rPr>
              <a:t> </a:t>
            </a:r>
            <a:r>
              <a:rPr lang="en-US" altLang="en-US" sz="2800" b="1" dirty="0" err="1">
                <a:solidFill>
                  <a:srgbClr val="FF0000"/>
                </a:solidFill>
              </a:rPr>
              <a:t>génétiques</a:t>
            </a:r>
            <a:endParaRPr lang="en-US" altLang="en-US" sz="2800" b="1" dirty="0">
              <a:solidFill>
                <a:srgbClr val="FF0000"/>
              </a:solidFill>
            </a:endParaRPr>
          </a:p>
          <a:p>
            <a:pPr eaLnBrk="1" hangingPunct="1">
              <a:lnSpc>
                <a:spcPct val="90000"/>
              </a:lnSpc>
            </a:pPr>
            <a:r>
              <a:rPr lang="en-US" altLang="en-US" sz="2800" dirty="0" err="1">
                <a:solidFill>
                  <a:schemeClr val="bg2"/>
                </a:solidFill>
              </a:rPr>
              <a:t>Quelques</a:t>
            </a:r>
            <a:r>
              <a:rPr lang="en-US" altLang="en-US" sz="2800" dirty="0">
                <a:solidFill>
                  <a:schemeClr val="bg2"/>
                </a:solidFill>
              </a:rPr>
              <a:t> </a:t>
            </a:r>
            <a:r>
              <a:rPr lang="en-US" altLang="en-US" sz="2800" dirty="0" err="1">
                <a:solidFill>
                  <a:schemeClr val="bg2"/>
                </a:solidFill>
              </a:rPr>
              <a:t>autres</a:t>
            </a:r>
            <a:r>
              <a:rPr lang="en-US" altLang="en-US" sz="2800" dirty="0">
                <a:solidFill>
                  <a:schemeClr val="bg2"/>
                </a:solidFill>
              </a:rPr>
              <a:t> études </a:t>
            </a:r>
            <a:r>
              <a:rPr lang="en-US" altLang="en-US" sz="2800" dirty="0" err="1">
                <a:solidFill>
                  <a:schemeClr val="bg2"/>
                </a:solidFill>
              </a:rPr>
              <a:t>intéressantes</a:t>
            </a:r>
            <a:r>
              <a:rPr lang="en-US" altLang="en-US" sz="2800" dirty="0">
                <a:solidFill>
                  <a:schemeClr val="bg2"/>
                </a:solidFill>
              </a:rPr>
              <a:t> et </a:t>
            </a:r>
            <a:r>
              <a:rPr lang="en-US" altLang="en-US" sz="2800" dirty="0" err="1">
                <a:solidFill>
                  <a:schemeClr val="bg2"/>
                </a:solidFill>
              </a:rPr>
              <a:t>quelques</a:t>
            </a:r>
            <a:r>
              <a:rPr lang="en-US" altLang="en-US" sz="2800" dirty="0">
                <a:solidFill>
                  <a:schemeClr val="bg2"/>
                </a:solidFill>
              </a:rPr>
              <a:t> questions</a:t>
            </a:r>
          </a:p>
          <a:p>
            <a:pPr marL="0" indent="0" eaLnBrk="1" hangingPunct="1">
              <a:lnSpc>
                <a:spcPct val="90000"/>
              </a:lnSpc>
              <a:buNone/>
            </a:pPr>
            <a:endParaRPr lang="en-US" altLang="en-US"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0C95ED4-2F38-BF97-DBF6-4AD8A861467A}"/>
              </a:ext>
            </a:extLst>
          </p:cNvPr>
          <p:cNvSpPr>
            <a:spLocks noGrp="1" noChangeArrowheads="1"/>
          </p:cNvSpPr>
          <p:nvPr>
            <p:ph type="title"/>
          </p:nvPr>
        </p:nvSpPr>
        <p:spPr/>
        <p:txBody>
          <a:bodyPr/>
          <a:lstStyle/>
          <a:p>
            <a:r>
              <a:rPr lang="en-US" altLang="en-US"/>
              <a:t>Héritabilité et corrélats génétiques :</a:t>
            </a:r>
          </a:p>
        </p:txBody>
      </p:sp>
      <p:sp>
        <p:nvSpPr>
          <p:cNvPr id="56323" name="Rectangle 3">
            <a:extLst>
              <a:ext uri="{FF2B5EF4-FFF2-40B4-BE49-F238E27FC236}">
                <a16:creationId xmlns:a16="http://schemas.microsoft.com/office/drawing/2014/main" id="{9AA654DB-FE8E-3CE8-F2FF-104CBA72445D}"/>
              </a:ext>
            </a:extLst>
          </p:cNvPr>
          <p:cNvSpPr>
            <a:spLocks noGrp="1" noChangeArrowheads="1"/>
          </p:cNvSpPr>
          <p:nvPr>
            <p:ph type="body" idx="1"/>
          </p:nvPr>
        </p:nvSpPr>
        <p:spPr/>
        <p:txBody>
          <a:bodyPr/>
          <a:lstStyle/>
          <a:p>
            <a:pPr>
              <a:lnSpc>
                <a:spcPct val="90000"/>
              </a:lnSpc>
            </a:pPr>
            <a:r>
              <a:rPr lang="en-US" altLang="en-US" sz="2800"/>
              <a:t>Sérotonine : trois variations : génotype 5-HTTLPR court/court, court/long et long/long ; associé à une susceptibilité différentielle ; corrélation entre le génotype court et l'échelle HSP (</a:t>
            </a:r>
            <a:r>
              <a:rPr lang="en-US" altLang="en-US" sz="2000"/>
              <a:t>Licht et al., 2011)</a:t>
            </a:r>
          </a:p>
          <a:p>
            <a:pPr>
              <a:lnSpc>
                <a:spcPct val="90000"/>
              </a:lnSpc>
            </a:pPr>
            <a:r>
              <a:rPr lang="en-US" altLang="en-US" sz="2800"/>
              <a:t>Dopamine : 98 gènes avec des variants, 10 loci sur 7 gènes corrélés à l'échelle HSP (</a:t>
            </a:r>
            <a:r>
              <a:rPr lang="en-US" altLang="en-US" sz="1800"/>
              <a:t>Chen et al., 2011) </a:t>
            </a:r>
          </a:p>
          <a:p>
            <a:pPr>
              <a:lnSpc>
                <a:spcPct val="90000"/>
              </a:lnSpc>
            </a:pPr>
            <a:r>
              <a:rPr lang="en-US" altLang="en-US" sz="2800"/>
              <a:t>Raisons d'être prudent : domaine de la génétique comportementale en pleine évolution, critères plus stricts pour les corrélations entre gènes uniques ou utilisation de méthodes pangénomiques.</a:t>
            </a:r>
          </a:p>
          <a:p>
            <a:pPr>
              <a:lnSpc>
                <a:spcPct val="90000"/>
              </a:lnSpc>
            </a:pPr>
            <a:r>
              <a:rPr lang="en-US" altLang="en-US" sz="2800"/>
              <a:t>Héritabilité — études sur des jumeaux, l'échelle HSP est clairement héréditaire, mais on ne sait pas comment. </a:t>
            </a:r>
            <a:r>
              <a:rPr lang="en-US" altLang="en-US" sz="1800"/>
              <a:t>(Assary et al., soumis)</a:t>
            </a:r>
          </a:p>
          <a:p>
            <a:pPr>
              <a:lnSpc>
                <a:spcPct val="90000"/>
              </a:lnSpc>
            </a:pPr>
            <a:endParaRPr lang="en-US" altLang="en-US" sz="2800"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6C9EB79-959A-F97D-1C87-024279EED4CB}"/>
              </a:ext>
            </a:extLst>
          </p:cNvPr>
          <p:cNvSpPr>
            <a:spLocks noGrp="1" noChangeArrowheads="1"/>
          </p:cNvSpPr>
          <p:nvPr>
            <p:ph type="title"/>
          </p:nvPr>
        </p:nvSpPr>
        <p:spPr/>
        <p:txBody>
          <a:bodyPr/>
          <a:lstStyle/>
          <a:p>
            <a:pPr eaLnBrk="1" hangingPunct="1"/>
            <a:r>
              <a:rPr lang="en-US" altLang="en-US"/>
              <a:t>Aperçu</a:t>
            </a:r>
            <a:endParaRPr lang="en-US" altLang="en-US" sz="1400"/>
          </a:p>
        </p:txBody>
      </p:sp>
      <p:sp>
        <p:nvSpPr>
          <p:cNvPr id="57347" name="Rectangle 3">
            <a:extLst>
              <a:ext uri="{FF2B5EF4-FFF2-40B4-BE49-F238E27FC236}">
                <a16:creationId xmlns:a16="http://schemas.microsoft.com/office/drawing/2014/main" id="{5879237C-C30B-8583-2DA4-217F43AE0F1A}"/>
              </a:ext>
            </a:extLst>
          </p:cNvPr>
          <p:cNvSpPr>
            <a:spLocks noGrp="1" noChangeArrowheads="1"/>
          </p:cNvSpPr>
          <p:nvPr>
            <p:ph type="body" idx="1"/>
          </p:nvPr>
        </p:nvSpPr>
        <p:spPr>
          <a:xfrm>
            <a:off x="152400" y="1600200"/>
            <a:ext cx="8839200" cy="4525963"/>
          </a:xfrm>
        </p:spPr>
        <p:txBody>
          <a:bodyPr/>
          <a:lstStyle/>
          <a:p>
            <a:pPr eaLnBrk="1" hangingPunct="1">
              <a:lnSpc>
                <a:spcPct val="90000"/>
              </a:lnSpc>
            </a:pPr>
            <a:r>
              <a:rPr lang="en-US" altLang="en-US" sz="2800"/>
              <a:t>Le concept et sa mesure </a:t>
            </a:r>
          </a:p>
          <a:p>
            <a:pPr eaLnBrk="1" hangingPunct="1">
              <a:lnSpc>
                <a:spcPct val="90000"/>
              </a:lnSpc>
            </a:pPr>
            <a:r>
              <a:rPr lang="en-US" altLang="en-US" sz="2800"/>
              <a:t>Susceptibilité différentielle</a:t>
            </a:r>
            <a:endParaRPr lang="en-US" altLang="en-US" sz="2800" i="1"/>
          </a:p>
          <a:p>
            <a:pPr eaLnBrk="1" hangingPunct="1">
              <a:lnSpc>
                <a:spcPct val="90000"/>
              </a:lnSpc>
            </a:pPr>
            <a:r>
              <a:rPr lang="en-US" altLang="en-US" sz="2800"/>
              <a:t>Expériences comportementales/émotionnelles</a:t>
            </a:r>
          </a:p>
          <a:p>
            <a:pPr eaLnBrk="1" hangingPunct="1">
              <a:lnSpc>
                <a:spcPct val="90000"/>
              </a:lnSpc>
            </a:pPr>
            <a:r>
              <a:rPr lang="en-US" altLang="en-US" sz="2800"/>
              <a:t>Corrélats neuronaux</a:t>
            </a:r>
          </a:p>
          <a:p>
            <a:pPr eaLnBrk="1" hangingPunct="1">
              <a:lnSpc>
                <a:spcPct val="90000"/>
              </a:lnSpc>
            </a:pPr>
            <a:r>
              <a:rPr lang="en-US" altLang="en-US" sz="2800"/>
              <a:t>Héritabilité et corrélats génétiques</a:t>
            </a:r>
          </a:p>
          <a:p>
            <a:pPr eaLnBrk="1" hangingPunct="1">
              <a:lnSpc>
                <a:spcPct val="90000"/>
              </a:lnSpc>
            </a:pPr>
            <a:r>
              <a:rPr lang="en-US" altLang="en-US" sz="2800" b="1">
                <a:solidFill>
                  <a:srgbClr val="FF0000"/>
                </a:solidFill>
              </a:rPr>
              <a:t>Quelques autres études intéressantes et quelques questions</a:t>
            </a:r>
          </a:p>
          <a:p>
            <a:pPr eaLnBrk="1" hangingPunct="1">
              <a:lnSpc>
                <a:spcPct val="90000"/>
              </a:lnSpc>
            </a:pPr>
            <a:r>
              <a:rPr lang="en-US" altLang="en-US" sz="2800"/>
              <a:t>Résumé </a:t>
            </a:r>
          </a:p>
          <a:p>
            <a:pPr eaLnBrk="1" hangingPunct="1">
              <a:lnSpc>
                <a:spcPct val="90000"/>
              </a:lnSpc>
            </a:pPr>
            <a:endParaRPr lang="en-US" altLang="en-US" sz="28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059D6EC2-C4B3-7D04-7FEB-924B5BE0C84C}"/>
              </a:ext>
            </a:extLst>
          </p:cNvPr>
          <p:cNvSpPr>
            <a:spLocks noGrp="1" noChangeArrowheads="1"/>
          </p:cNvSpPr>
          <p:nvPr>
            <p:ph type="title"/>
          </p:nvPr>
        </p:nvSpPr>
        <p:spPr/>
        <p:txBody>
          <a:bodyPr/>
          <a:lstStyle/>
          <a:p>
            <a:r>
              <a:rPr lang="en-US" altLang="en-US" dirty="0" err="1">
                <a:solidFill>
                  <a:srgbClr val="FFC000"/>
                </a:solidFill>
              </a:rPr>
              <a:t>Autres</a:t>
            </a:r>
            <a:r>
              <a:rPr lang="en-US" altLang="en-US" dirty="0">
                <a:solidFill>
                  <a:srgbClr val="FFC000"/>
                </a:solidFill>
              </a:rPr>
              <a:t> études </a:t>
            </a:r>
            <a:r>
              <a:rPr lang="en-US" altLang="en-US" dirty="0" err="1">
                <a:solidFill>
                  <a:srgbClr val="FFC000"/>
                </a:solidFill>
              </a:rPr>
              <a:t>intéressantes</a:t>
            </a:r>
            <a:r>
              <a:rPr lang="en-US" altLang="en-US" dirty="0">
                <a:solidFill>
                  <a:srgbClr val="FFC000"/>
                </a:solidFill>
              </a:rPr>
              <a:t>  </a:t>
            </a:r>
            <a:br>
              <a:rPr lang="en-US" altLang="en-US" dirty="0"/>
            </a:br>
            <a:endParaRPr lang="en-US" altLang="en-US" dirty="0"/>
          </a:p>
        </p:txBody>
      </p:sp>
      <p:sp>
        <p:nvSpPr>
          <p:cNvPr id="108547" name="Rectangle 3">
            <a:extLst>
              <a:ext uri="{FF2B5EF4-FFF2-40B4-BE49-F238E27FC236}">
                <a16:creationId xmlns:a16="http://schemas.microsoft.com/office/drawing/2014/main" id="{1D281B31-EE4F-2A4F-80FE-8A435FCF0AAC}"/>
              </a:ext>
            </a:extLst>
          </p:cNvPr>
          <p:cNvSpPr>
            <a:spLocks noGrp="1" noChangeArrowheads="1"/>
          </p:cNvSpPr>
          <p:nvPr>
            <p:ph type="body" idx="1"/>
          </p:nvPr>
        </p:nvSpPr>
        <p:spPr>
          <a:xfrm>
            <a:off x="0" y="1447800"/>
            <a:ext cx="9144000" cy="4144963"/>
          </a:xfrm>
        </p:spPr>
        <p:txBody>
          <a:bodyPr/>
          <a:lstStyle/>
          <a:p>
            <a:pPr>
              <a:lnSpc>
                <a:spcPct val="90000"/>
              </a:lnSpc>
              <a:spcBef>
                <a:spcPts val="0"/>
              </a:spcBef>
              <a:defRPr/>
            </a:pPr>
            <a:r>
              <a:rPr lang="en-US" altLang="en-US" sz="2300" dirty="0"/>
              <a:t>Relations amoureuses</a:t>
            </a:r>
          </a:p>
          <a:p>
            <a:pPr lvl="1">
              <a:lnSpc>
                <a:spcPct val="90000"/>
              </a:lnSpc>
              <a:spcBef>
                <a:spcPts val="0"/>
              </a:spcBef>
              <a:defRPr/>
            </a:pPr>
            <a:r>
              <a:rPr lang="en-US" altLang="en-US" sz="2200" dirty="0"/>
              <a:t>plus facilement ennuyés </a:t>
            </a:r>
            <a:r>
              <a:rPr lang="en-US" altLang="en-US" sz="1800" dirty="0"/>
              <a:t>(</a:t>
            </a:r>
            <a:r>
              <a:rPr lang="en-US" altLang="en-US" sz="1800" dirty="0" err="1"/>
              <a:t>Aron </a:t>
            </a:r>
            <a:r>
              <a:rPr lang="en-US" altLang="en-US" sz="1800" dirty="0"/>
              <a:t>et al., 2010)</a:t>
            </a:r>
          </a:p>
          <a:p>
            <a:pPr lvl="1">
              <a:lnSpc>
                <a:spcPct val="90000"/>
              </a:lnSpc>
              <a:spcBef>
                <a:spcPts val="0"/>
              </a:spcBef>
              <a:defRPr/>
            </a:pPr>
            <a:r>
              <a:rPr lang="en-US" altLang="en-US" sz="2200" dirty="0"/>
              <a:t>comportement sexuel différent (par exemple, moins d'intérêt pour la variété, moins d'expériences négatives </a:t>
            </a:r>
            <a:r>
              <a:rPr lang="en-US" altLang="en-US" sz="1800" dirty="0"/>
              <a:t>(Aron, 2006)</a:t>
            </a:r>
          </a:p>
          <a:p>
            <a:pPr marL="457200" lvl="1" indent="0">
              <a:lnSpc>
                <a:spcPct val="90000"/>
              </a:lnSpc>
              <a:spcBef>
                <a:spcPts val="0"/>
              </a:spcBef>
              <a:buFontTx/>
              <a:buNone/>
              <a:defRPr/>
            </a:pPr>
            <a:endParaRPr lang="en-US" altLang="en-US" sz="2400" dirty="0"/>
          </a:p>
          <a:p>
            <a:pPr>
              <a:lnSpc>
                <a:spcPct val="90000"/>
              </a:lnSpc>
              <a:spcBef>
                <a:spcPts val="0"/>
              </a:spcBef>
              <a:defRPr/>
            </a:pPr>
            <a:r>
              <a:rPr lang="en-US" altLang="en-US" sz="2300" dirty="0"/>
              <a:t>Parentalité</a:t>
            </a:r>
          </a:p>
          <a:p>
            <a:pPr lvl="1">
              <a:lnSpc>
                <a:spcPct val="90000"/>
              </a:lnSpc>
              <a:spcBef>
                <a:spcPts val="0"/>
              </a:spcBef>
              <a:defRPr/>
            </a:pPr>
            <a:r>
              <a:rPr lang="en-US" altLang="en-US" sz="2200" dirty="0"/>
              <a:t>Perçoivent leur foyer comme plus chaotique, mais ont également une </a:t>
            </a:r>
            <a:r>
              <a:rPr lang="en-US" altLang="en-US" sz="2200" dirty="0">
                <a:solidFill>
                  <a:srgbClr val="FF0000"/>
                </a:solidFill>
              </a:rPr>
              <a:t>perception plus juste de son degré de chaos </a:t>
            </a:r>
            <a:r>
              <a:rPr lang="en-US" altLang="en-US" sz="1800" dirty="0"/>
              <a:t>(</a:t>
            </a:r>
            <a:r>
              <a:rPr lang="en-US" altLang="en-US" sz="1800" dirty="0" err="1"/>
              <a:t>Wachs</a:t>
            </a:r>
            <a:r>
              <a:rPr lang="en-US" altLang="en-US" sz="1800" dirty="0"/>
              <a:t>, 2012)</a:t>
            </a:r>
            <a:endParaRPr lang="en-US" altLang="en-US" sz="2400" dirty="0"/>
          </a:p>
          <a:p>
            <a:pPr lvl="1">
              <a:lnSpc>
                <a:spcPct val="90000"/>
              </a:lnSpc>
              <a:spcBef>
                <a:spcPts val="0"/>
              </a:spcBef>
              <a:defRPr/>
            </a:pPr>
            <a:r>
              <a:rPr lang="en-US" altLang="en-US" sz="2200" dirty="0">
                <a:solidFill>
                  <a:srgbClr val="FF0000"/>
                </a:solidFill>
              </a:rPr>
              <a:t>Plus stressés, mais plus connectés </a:t>
            </a:r>
            <a:r>
              <a:rPr lang="en-US" altLang="en-US" sz="1800" dirty="0"/>
              <a:t>(Aron &amp; Aron, en cours d'examen)</a:t>
            </a:r>
          </a:p>
          <a:p>
            <a:pPr marL="457200" lvl="1" indent="0">
              <a:lnSpc>
                <a:spcPct val="90000"/>
              </a:lnSpc>
              <a:spcBef>
                <a:spcPts val="0"/>
              </a:spcBef>
              <a:buFontTx/>
              <a:buNone/>
              <a:defRPr/>
            </a:pPr>
            <a:endParaRPr lang="en-US" altLang="en-US" sz="2400" dirty="0"/>
          </a:p>
          <a:p>
            <a:pPr>
              <a:lnSpc>
                <a:spcPct val="90000"/>
              </a:lnSpc>
              <a:spcBef>
                <a:spcPts val="0"/>
              </a:spcBef>
              <a:defRPr/>
            </a:pPr>
            <a:r>
              <a:rPr lang="en-US" altLang="en-US" sz="2300" dirty="0"/>
              <a:t>Lieu de travail </a:t>
            </a:r>
            <a:r>
              <a:rPr lang="en-US" altLang="en-US" sz="2000" dirty="0"/>
              <a:t>(analyses ne contrôlant pas N)</a:t>
            </a:r>
          </a:p>
          <a:p>
            <a:pPr lvl="1">
              <a:lnSpc>
                <a:spcPct val="90000"/>
              </a:lnSpc>
              <a:spcBef>
                <a:spcPts val="0"/>
              </a:spcBef>
              <a:defRPr/>
            </a:pPr>
            <a:r>
              <a:rPr lang="en-US" altLang="en-US" sz="2200" dirty="0">
                <a:solidFill>
                  <a:srgbClr val="FF0000"/>
                </a:solidFill>
              </a:rPr>
              <a:t>Plus affectés par le stress (</a:t>
            </a:r>
            <a:r>
              <a:rPr lang="en-US" altLang="en-US" sz="1800" dirty="0">
                <a:solidFill>
                  <a:srgbClr val="FF0000"/>
                </a:solidFill>
              </a:rPr>
              <a:t>par exemple, Evers, </a:t>
            </a:r>
            <a:r>
              <a:rPr lang="en-US" altLang="en-US" sz="1800" dirty="0" err="1">
                <a:solidFill>
                  <a:srgbClr val="FF0000"/>
                </a:solidFill>
              </a:rPr>
              <a:t>Rasche </a:t>
            </a:r>
            <a:r>
              <a:rPr lang="en-US" altLang="en-US" sz="1800" dirty="0">
                <a:solidFill>
                  <a:srgbClr val="FF0000"/>
                </a:solidFill>
              </a:rPr>
              <a:t>et </a:t>
            </a:r>
            <a:r>
              <a:rPr lang="en-US" altLang="en-US" sz="1800" dirty="0" err="1">
                <a:solidFill>
                  <a:srgbClr val="FF0000"/>
                </a:solidFill>
              </a:rPr>
              <a:t>Schabracq</a:t>
            </a:r>
            <a:r>
              <a:rPr lang="en-US" altLang="en-US" sz="1800" dirty="0">
                <a:solidFill>
                  <a:srgbClr val="FF0000"/>
                </a:solidFill>
              </a:rPr>
              <a:t>, 2008)</a:t>
            </a:r>
          </a:p>
          <a:p>
            <a:pPr lvl="1">
              <a:lnSpc>
                <a:spcPct val="90000"/>
              </a:lnSpc>
              <a:spcBef>
                <a:spcPts val="0"/>
              </a:spcBef>
              <a:defRPr/>
            </a:pPr>
            <a:r>
              <a:rPr lang="en-US" altLang="en-US" sz="2200" dirty="0">
                <a:solidFill>
                  <a:srgbClr val="FF0000"/>
                </a:solidFill>
              </a:rPr>
              <a:t>Bien-être moindre, mais les superviseurs ont mieux évalué leurs performances </a:t>
            </a:r>
            <a:r>
              <a:rPr lang="en-US" altLang="en-US" sz="1800" dirty="0">
                <a:solidFill>
                  <a:srgbClr val="FF0000"/>
                </a:solidFill>
              </a:rPr>
              <a:t>(</a:t>
            </a:r>
            <a:r>
              <a:rPr lang="en-US" altLang="en-US" sz="1800" dirty="0" err="1">
                <a:solidFill>
                  <a:srgbClr val="FF0000"/>
                </a:solidFill>
              </a:rPr>
              <a:t>Bhavani</a:t>
            </a:r>
            <a:r>
              <a:rPr lang="en-US" altLang="en-US" sz="1800" dirty="0">
                <a:solidFill>
                  <a:srgbClr val="FF0000"/>
                </a:solidFill>
              </a:rPr>
              <a:t>, 2011)</a:t>
            </a:r>
            <a:endParaRPr lang="en-US" altLang="en-US" sz="2400" dirty="0">
              <a:solidFill>
                <a:srgbClr val="FF0000"/>
              </a:solidFill>
            </a:endParaRPr>
          </a:p>
          <a:p>
            <a:pPr lvl="1">
              <a:lnSpc>
                <a:spcPct val="90000"/>
              </a:lnSpc>
              <a:defRPr/>
            </a:pPr>
            <a:endParaRPr lang="en-US" altLang="en-US" sz="2400" dirty="0"/>
          </a:p>
          <a:p>
            <a:pPr lvl="1">
              <a:lnSpc>
                <a:spcPct val="90000"/>
              </a:lnSpc>
              <a:defRPr/>
            </a:pPr>
            <a:endParaRPr lang="en-US" alt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6998B9B-78B9-EF87-4140-B44C56754891}"/>
              </a:ext>
            </a:extLst>
          </p:cNvPr>
          <p:cNvSpPr>
            <a:spLocks noGrp="1" noChangeArrowheads="1"/>
          </p:cNvSpPr>
          <p:nvPr>
            <p:ph type="title"/>
          </p:nvPr>
        </p:nvSpPr>
        <p:spPr/>
        <p:txBody>
          <a:bodyPr/>
          <a:lstStyle/>
          <a:p>
            <a:r>
              <a:rPr lang="en-US" altLang="en-US" dirty="0" err="1">
                <a:solidFill>
                  <a:srgbClr val="FFC000"/>
                </a:solidFill>
              </a:rPr>
              <a:t>Autres</a:t>
            </a:r>
            <a:r>
              <a:rPr lang="en-US" altLang="en-US" dirty="0">
                <a:solidFill>
                  <a:srgbClr val="FFC000"/>
                </a:solidFill>
              </a:rPr>
              <a:t> études </a:t>
            </a:r>
            <a:r>
              <a:rPr lang="en-US" altLang="en-US" dirty="0" err="1">
                <a:solidFill>
                  <a:srgbClr val="FFC000"/>
                </a:solidFill>
              </a:rPr>
              <a:t>intéressantes</a:t>
            </a:r>
            <a:r>
              <a:rPr lang="en-US" altLang="en-US" dirty="0">
                <a:solidFill>
                  <a:srgbClr val="FFC000"/>
                </a:solidFill>
              </a:rPr>
              <a:t>  </a:t>
            </a:r>
            <a:br>
              <a:rPr lang="en-US" altLang="en-US" dirty="0"/>
            </a:br>
            <a:endParaRPr lang="en-US" altLang="en-US" dirty="0"/>
          </a:p>
        </p:txBody>
      </p:sp>
      <p:sp>
        <p:nvSpPr>
          <p:cNvPr id="108547" name="Rectangle 3">
            <a:extLst>
              <a:ext uri="{FF2B5EF4-FFF2-40B4-BE49-F238E27FC236}">
                <a16:creationId xmlns:a16="http://schemas.microsoft.com/office/drawing/2014/main" id="{F18BC74D-A745-053F-2E25-1814AF9DCC09}"/>
              </a:ext>
            </a:extLst>
          </p:cNvPr>
          <p:cNvSpPr>
            <a:spLocks noGrp="1" noChangeArrowheads="1"/>
          </p:cNvSpPr>
          <p:nvPr>
            <p:ph type="body" idx="1"/>
          </p:nvPr>
        </p:nvSpPr>
        <p:spPr>
          <a:xfrm>
            <a:off x="0" y="1219200"/>
            <a:ext cx="9144000" cy="4144963"/>
          </a:xfrm>
        </p:spPr>
        <p:txBody>
          <a:bodyPr/>
          <a:lstStyle/>
          <a:p>
            <a:pPr>
              <a:spcBef>
                <a:spcPts val="0"/>
              </a:spcBef>
              <a:defRPr/>
            </a:pPr>
            <a:r>
              <a:rPr lang="en-US" sz="2300" dirty="0"/>
              <a:t>Comparaison des études IRMf sur le SPS, le spectre autistique, la schizophrénie et le stress post-traumatique </a:t>
            </a:r>
            <a:r>
              <a:rPr lang="en-US" sz="1600" dirty="0"/>
              <a:t>: </a:t>
            </a:r>
            <a:endParaRPr lang="en-US" sz="2000" dirty="0"/>
          </a:p>
          <a:p>
            <a:pPr lvl="1">
              <a:spcBef>
                <a:spcPts val="0"/>
              </a:spcBef>
              <a:defRPr/>
            </a:pPr>
            <a:r>
              <a:rPr lang="en-US" sz="2200" dirty="0">
                <a:solidFill>
                  <a:srgbClr val="FF0000"/>
                </a:solidFill>
                <a:ea typeface="+mn-ea"/>
                <a:cs typeface="+mn-cs"/>
              </a:rPr>
              <a:t>En réponse à des stimuli sociaux et émotionnels, la STS active de manière différentielle les régions du cerveau impliquées dans le traitement des récompenses, la mémoire, l'homéostasie physiologique, le traitement de soi et des autres, l'empathie et la conscience</a:t>
            </a:r>
            <a:r>
              <a:rPr lang="en-US" sz="2400" dirty="0">
                <a:solidFill>
                  <a:srgbClr val="FF0000"/>
                </a:solidFill>
                <a:ea typeface="+mn-ea"/>
                <a:cs typeface="+mn-cs"/>
              </a:rPr>
              <a:t>. </a:t>
            </a:r>
            <a:r>
              <a:rPr lang="en-US" sz="1800" dirty="0">
                <a:solidFill>
                  <a:srgbClr val="FF0000"/>
                </a:solidFill>
                <a:ea typeface="+mn-ea"/>
                <a:cs typeface="+mn-cs"/>
              </a:rPr>
              <a:t>(Acevedo et al., 2018)</a:t>
            </a:r>
          </a:p>
          <a:p>
            <a:pPr lvl="1">
              <a:spcBef>
                <a:spcPts val="0"/>
              </a:spcBef>
              <a:defRPr/>
            </a:pPr>
            <a:endParaRPr lang="en-US" sz="1800" dirty="0">
              <a:ea typeface="+mn-ea"/>
              <a:cs typeface="+mn-cs"/>
            </a:endParaRPr>
          </a:p>
          <a:p>
            <a:pPr lvl="1">
              <a:spcBef>
                <a:spcPts val="0"/>
              </a:spcBef>
              <a:defRPr/>
            </a:pPr>
            <a:r>
              <a:rPr lang="en-US" altLang="en-US" sz="2400" dirty="0">
                <a:solidFill>
                  <a:srgbClr val="FF0000"/>
                </a:solidFill>
              </a:rPr>
              <a:t>Corrélation significative (0,26) entre l'échelle de l'émerveillement à 6 items </a:t>
            </a:r>
            <a:r>
              <a:rPr lang="en-US" altLang="en-US" sz="1600" dirty="0">
                <a:solidFill>
                  <a:srgbClr val="FF0000"/>
                </a:solidFill>
              </a:rPr>
              <a:t>(</a:t>
            </a:r>
            <a:r>
              <a:rPr lang="en-US" altLang="en-US" sz="1600" dirty="0" err="1">
                <a:solidFill>
                  <a:srgbClr val="FF0000"/>
                </a:solidFill>
              </a:rPr>
              <a:t>Shiota </a:t>
            </a:r>
            <a:r>
              <a:rPr lang="en-US" altLang="en-US" sz="1600" dirty="0">
                <a:solidFill>
                  <a:srgbClr val="FF0000"/>
                </a:solidFill>
              </a:rPr>
              <a:t>et al., 2006) </a:t>
            </a:r>
            <a:r>
              <a:rPr lang="en-US" altLang="en-US" sz="2400" dirty="0">
                <a:solidFill>
                  <a:srgbClr val="FF0000"/>
                </a:solidFill>
              </a:rPr>
              <a:t>et l'échelle HSP </a:t>
            </a:r>
            <a:r>
              <a:rPr lang="en-US" altLang="en-US" sz="1800" dirty="0">
                <a:solidFill>
                  <a:srgbClr val="FF0000"/>
                </a:solidFill>
              </a:rPr>
              <a:t>(Aron, Aron &amp; Tillman, 2019)</a:t>
            </a:r>
            <a:endParaRPr lang="en-US" sz="1800" dirty="0">
              <a:solidFill>
                <a:srgbClr val="FF0000"/>
              </a:solidFill>
              <a:ea typeface="+mn-ea"/>
              <a:cs typeface="+mn-cs"/>
            </a:endParaRPr>
          </a:p>
          <a:p>
            <a:pPr lvl="1">
              <a:spcBef>
                <a:spcPts val="0"/>
              </a:spcBef>
              <a:defRPr/>
            </a:pPr>
            <a:endParaRPr lang="en-US" sz="1800" dirty="0">
              <a:ea typeface="+mn-ea"/>
              <a:cs typeface="+mn-cs"/>
            </a:endParaRPr>
          </a:p>
          <a:p>
            <a:pPr lvl="1">
              <a:spcBef>
                <a:spcPts val="0"/>
              </a:spcBef>
              <a:defRPr/>
            </a:pPr>
            <a:endParaRPr lang="en-US" sz="1800" dirty="0">
              <a:ea typeface="+mn-ea"/>
              <a:cs typeface="+mn-cs"/>
            </a:endParaRPr>
          </a:p>
          <a:p>
            <a:pPr lvl="1">
              <a:spcBef>
                <a:spcPts val="0"/>
              </a:spcBef>
              <a:defRPr/>
            </a:pPr>
            <a:r>
              <a:rPr lang="en-US" sz="2400" dirty="0">
                <a:ea typeface="+mn-ea"/>
                <a:cs typeface="+mn-cs"/>
              </a:rPr>
              <a:t>Mesure du comportement des enfants </a:t>
            </a:r>
            <a:r>
              <a:rPr lang="en-US" sz="1800" dirty="0">
                <a:ea typeface="+mn-ea"/>
                <a:cs typeface="+mn-cs"/>
              </a:rPr>
              <a:t>(</a:t>
            </a:r>
            <a:r>
              <a:rPr lang="en-US" sz="1800" dirty="0" err="1">
                <a:ea typeface="+mn-ea"/>
                <a:cs typeface="+mn-cs"/>
              </a:rPr>
              <a:t>Leonetti</a:t>
            </a:r>
            <a:r>
              <a:rPr lang="en-US" sz="1800" dirty="0">
                <a:ea typeface="+mn-ea"/>
                <a:cs typeface="+mn-cs"/>
              </a:rPr>
              <a:t>, en cours)</a:t>
            </a:r>
          </a:p>
          <a:p>
            <a:pPr lvl="1">
              <a:lnSpc>
                <a:spcPct val="90000"/>
              </a:lnSpc>
              <a:defRPr/>
            </a:pPr>
            <a:endParaRPr lang="en-US" altLang="en-US" sz="2400" dirty="0"/>
          </a:p>
          <a:p>
            <a:pPr lvl="1">
              <a:lnSpc>
                <a:spcPct val="90000"/>
              </a:lnSpc>
              <a:defRPr/>
            </a:pPr>
            <a:endParaRPr lang="en-US" alt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BF3F7E9-3278-C510-0EC0-E109568C5388}"/>
              </a:ext>
            </a:extLst>
          </p:cNvPr>
          <p:cNvSpPr>
            <a:spLocks noGrp="1"/>
          </p:cNvSpPr>
          <p:nvPr>
            <p:ph type="title"/>
          </p:nvPr>
        </p:nvSpPr>
        <p:spPr>
          <a:xfrm>
            <a:off x="457200" y="457200"/>
            <a:ext cx="8229600" cy="1143000"/>
          </a:xfrm>
        </p:spPr>
        <p:txBody>
          <a:bodyPr/>
          <a:lstStyle/>
          <a:p>
            <a:br>
              <a:rPr lang="en-US" altLang="en-US" dirty="0">
                <a:solidFill>
                  <a:schemeClr val="tx1"/>
                </a:solidFill>
              </a:rPr>
            </a:br>
            <a:r>
              <a:rPr lang="en-US" altLang="en-US" dirty="0" err="1">
                <a:solidFill>
                  <a:schemeClr val="tx1"/>
                </a:solidFill>
              </a:rPr>
              <a:t>Normes</a:t>
            </a:r>
            <a:r>
              <a:rPr lang="en-US" altLang="en-US" dirty="0">
                <a:solidFill>
                  <a:schemeClr val="tx1"/>
                </a:solidFill>
              </a:rPr>
              <a:t> et </a:t>
            </a:r>
            <a:r>
              <a:rPr lang="en-US" altLang="en-US" dirty="0" err="1">
                <a:solidFill>
                  <a:schemeClr val="tx1"/>
                </a:solidFill>
              </a:rPr>
              <a:t>échelles</a:t>
            </a:r>
            <a:r>
              <a:rPr lang="en-US" altLang="en-US" dirty="0">
                <a:solidFill>
                  <a:schemeClr val="tx1"/>
                </a:solidFill>
              </a:rPr>
              <a:t> standard</a:t>
            </a:r>
            <a:br>
              <a:rPr lang="en-US" altLang="en-US" dirty="0">
                <a:solidFill>
                  <a:srgbClr val="FF0000"/>
                </a:solidFill>
              </a:rPr>
            </a:br>
            <a:endParaRPr lang="en-US" altLang="de-DE" dirty="0"/>
          </a:p>
        </p:txBody>
      </p:sp>
      <p:sp>
        <p:nvSpPr>
          <p:cNvPr id="3" name="Content Placeholder 2">
            <a:extLst>
              <a:ext uri="{FF2B5EF4-FFF2-40B4-BE49-F238E27FC236}">
                <a16:creationId xmlns:a16="http://schemas.microsoft.com/office/drawing/2014/main" id="{B3523DF3-85D7-8BEB-7F9E-50A45D8105C3}"/>
              </a:ext>
            </a:extLst>
          </p:cNvPr>
          <p:cNvSpPr>
            <a:spLocks noGrp="1"/>
          </p:cNvSpPr>
          <p:nvPr>
            <p:ph idx="1"/>
          </p:nvPr>
        </p:nvSpPr>
        <p:spPr>
          <a:xfrm>
            <a:off x="381000" y="1447800"/>
            <a:ext cx="8229600" cy="5257800"/>
          </a:xfrm>
        </p:spPr>
        <p:txBody>
          <a:bodyPr/>
          <a:lstStyle/>
          <a:p>
            <a:pPr>
              <a:defRPr/>
            </a:pPr>
            <a:r>
              <a:rPr lang="en-US" sz="2800" b="1" dirty="0"/>
              <a:t>Les mesures de N, de la dépression et de l'anxiété sont-elles correctement normalisées pour les personnes présentant ce trait, compte tenu de leurs réactions émotionnelles plus fortes ?</a:t>
            </a:r>
          </a:p>
          <a:p>
            <a:pPr>
              <a:defRPr/>
            </a:pPr>
            <a:r>
              <a:rPr lang="en-US" sz="2400" dirty="0"/>
              <a:t>Sur une échelle de 1 à 5, la population totale pourrait avoir une moyenne de 3 pour ces mesures, mais les personnes présentant </a:t>
            </a:r>
            <a:r>
              <a:rPr lang="en-US" sz="2400" dirty="0">
                <a:solidFill>
                  <a:srgbClr val="FF0000"/>
                </a:solidFill>
              </a:rPr>
              <a:t>un trait élevé pourraient avoir une moyenne de 4, un niveau normal pour ce groupe en raison d'une plus grande réactivité émotionnelle</a:t>
            </a:r>
            <a:r>
              <a:rPr lang="en-US" sz="2400" dirty="0"/>
              <a:t>, </a:t>
            </a:r>
            <a:r>
              <a:rPr lang="en-US" sz="2400" i="1" dirty="0">
                <a:solidFill>
                  <a:srgbClr val="FF0000"/>
                </a:solidFill>
              </a:rPr>
              <a:t>et non parce qu'elles sont névrosées</a:t>
            </a:r>
            <a:r>
              <a:rPr lang="en-US" sz="2400" dirty="0"/>
              <a:t>.</a:t>
            </a:r>
          </a:p>
          <a:p>
            <a:pPr>
              <a:defRPr/>
            </a:pPr>
            <a:r>
              <a:rPr lang="en-US" sz="2400" dirty="0"/>
              <a:t>Exemples d'items tirés de l'échelle N des Big Five :</a:t>
            </a:r>
          </a:p>
          <a:p>
            <a:pPr lvl="1">
              <a:defRPr/>
            </a:pPr>
            <a:r>
              <a:rPr lang="en-US" sz="2000" dirty="0">
                <a:ea typeface="+mn-ea"/>
                <a:cs typeface="+mn-cs"/>
              </a:rPr>
              <a:t>S'inquiète beaucoup.</a:t>
            </a:r>
          </a:p>
          <a:p>
            <a:pPr lvl="1">
              <a:defRPr/>
            </a:pPr>
            <a:r>
              <a:rPr lang="en-US" sz="2000" dirty="0">
                <a:ea typeface="+mn-ea"/>
                <a:cs typeface="+mn-cs"/>
              </a:rPr>
              <a:t>Peut être tendu.</a:t>
            </a:r>
          </a:p>
          <a:p>
            <a:pPr lvl="1">
              <a:defRPr/>
            </a:pPr>
            <a:r>
              <a:rPr lang="en-US" sz="2000" dirty="0">
                <a:ea typeface="+mn-ea"/>
                <a:cs typeface="+mn-cs"/>
              </a:rPr>
              <a:t>Peut être d'humeur changeante.</a:t>
            </a:r>
          </a:p>
          <a:p>
            <a:pPr lvl="1">
              <a:defRPr/>
            </a:pPr>
            <a:r>
              <a:rPr lang="en-US" sz="2000" dirty="0">
                <a:ea typeface="+mn-ea"/>
                <a:cs typeface="+mn-cs"/>
              </a:rPr>
              <a:t>Est émotionnellement stable, ne se vexe pas facilement (rev.).</a:t>
            </a:r>
          </a:p>
          <a:p>
            <a:pPr>
              <a:defRPr/>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271BDC73-AD7F-A66F-DA46-604B5FD0191E}"/>
              </a:ext>
            </a:extLst>
          </p:cNvPr>
          <p:cNvSpPr>
            <a:spLocks noGrp="1"/>
          </p:cNvSpPr>
          <p:nvPr>
            <p:ph type="title"/>
          </p:nvPr>
        </p:nvSpPr>
        <p:spPr>
          <a:xfrm>
            <a:off x="457200" y="457200"/>
            <a:ext cx="8229600" cy="1143000"/>
          </a:xfrm>
        </p:spPr>
        <p:txBody>
          <a:bodyPr/>
          <a:lstStyle/>
          <a:p>
            <a:br>
              <a:rPr lang="en-US" altLang="en-US" dirty="0"/>
            </a:br>
            <a:r>
              <a:rPr lang="en-US" altLang="en-US" dirty="0"/>
              <a:t>Les </a:t>
            </a:r>
            <a:r>
              <a:rPr lang="en-US" altLang="en-US" dirty="0" err="1"/>
              <a:t>personnes</a:t>
            </a:r>
            <a:r>
              <a:rPr lang="en-US" altLang="en-US" dirty="0"/>
              <a:t> très </a:t>
            </a:r>
            <a:r>
              <a:rPr lang="en-US" altLang="en-US" dirty="0" err="1"/>
              <a:t>sensibles</a:t>
            </a:r>
            <a:r>
              <a:rPr lang="en-US" altLang="en-US" dirty="0"/>
              <a:t> qui </a:t>
            </a:r>
            <a:r>
              <a:rPr lang="en-US" altLang="en-US" dirty="0" err="1"/>
              <a:t>comprennent</a:t>
            </a:r>
            <a:r>
              <a:rPr lang="en-US" altLang="en-US" dirty="0"/>
              <a:t> </a:t>
            </a:r>
            <a:r>
              <a:rPr lang="en-US" altLang="en-US" dirty="0" err="1"/>
              <a:t>ou</a:t>
            </a:r>
            <a:r>
              <a:rPr lang="en-US" altLang="en-US" dirty="0"/>
              <a:t> pas </a:t>
            </a:r>
            <a:r>
              <a:rPr lang="en-US" altLang="en-US" dirty="0" err="1"/>
              <a:t>ce</a:t>
            </a:r>
            <a:r>
              <a:rPr lang="en-US" altLang="en-US" dirty="0"/>
              <a:t> trait de </a:t>
            </a:r>
            <a:r>
              <a:rPr lang="en-US" altLang="en-US" dirty="0" err="1"/>
              <a:t>personnalité</a:t>
            </a:r>
            <a:endParaRPr lang="en-US" altLang="en-US" dirty="0"/>
          </a:p>
        </p:txBody>
      </p:sp>
      <p:sp>
        <p:nvSpPr>
          <p:cNvPr id="61443" name="Content Placeholder 2">
            <a:extLst>
              <a:ext uri="{FF2B5EF4-FFF2-40B4-BE49-F238E27FC236}">
                <a16:creationId xmlns:a16="http://schemas.microsoft.com/office/drawing/2014/main" id="{A25EFC5A-38CA-573C-EAD0-33BA0DCFE596}"/>
              </a:ext>
            </a:extLst>
          </p:cNvPr>
          <p:cNvSpPr>
            <a:spLocks noGrp="1"/>
          </p:cNvSpPr>
          <p:nvPr>
            <p:ph sz="half" idx="1"/>
          </p:nvPr>
        </p:nvSpPr>
        <p:spPr>
          <a:xfrm>
            <a:off x="228600" y="2209800"/>
            <a:ext cx="8653463" cy="4525963"/>
          </a:xfrm>
        </p:spPr>
        <p:txBody>
          <a:bodyPr/>
          <a:lstStyle/>
          <a:p>
            <a:r>
              <a:rPr lang="en-US" altLang="de-DE" b="1" dirty="0"/>
              <a:t>Est-il important </a:t>
            </a:r>
            <a:r>
              <a:rPr lang="en-US" altLang="de-DE" b="1" dirty="0" err="1"/>
              <a:t>que</a:t>
            </a:r>
            <a:r>
              <a:rPr lang="en-US" altLang="de-DE" b="1" dirty="0"/>
              <a:t> les études sur </a:t>
            </a:r>
            <a:r>
              <a:rPr lang="en-US" altLang="de-DE" b="1" dirty="0" err="1"/>
              <a:t>l'épuisement</a:t>
            </a:r>
            <a:r>
              <a:rPr lang="en-US" altLang="de-DE" b="1" dirty="0"/>
              <a:t> </a:t>
            </a:r>
            <a:r>
              <a:rPr lang="en-US" altLang="de-DE" b="1" dirty="0" err="1"/>
              <a:t>professionnel</a:t>
            </a:r>
            <a:r>
              <a:rPr lang="en-US" altLang="de-DE" b="1" dirty="0"/>
              <a:t>, par </a:t>
            </a:r>
            <a:r>
              <a:rPr lang="en-US" altLang="de-DE" b="1" dirty="0" err="1"/>
              <a:t>exemple</a:t>
            </a:r>
            <a:r>
              <a:rPr lang="en-US" altLang="de-DE" b="1" dirty="0"/>
              <a:t>, </a:t>
            </a:r>
            <a:r>
              <a:rPr lang="en-US" altLang="de-DE" b="1" dirty="0" err="1"/>
              <a:t>utilisent</a:t>
            </a:r>
            <a:r>
              <a:rPr lang="en-US" altLang="de-DE" b="1" dirty="0"/>
              <a:t> des </a:t>
            </a:r>
            <a:r>
              <a:rPr lang="en-US" altLang="de-DE" b="1" dirty="0" err="1"/>
              <a:t>échantillons</a:t>
            </a:r>
            <a:r>
              <a:rPr lang="en-US" altLang="de-DE" b="1" dirty="0"/>
              <a:t> dans </a:t>
            </a:r>
            <a:r>
              <a:rPr lang="en-US" altLang="de-DE" b="1" dirty="0" err="1"/>
              <a:t>lesquels</a:t>
            </a:r>
            <a:r>
              <a:rPr lang="en-US" altLang="de-DE" b="1" dirty="0"/>
              <a:t> les </a:t>
            </a:r>
            <a:r>
              <a:rPr lang="en-US" altLang="de-DE" b="1" dirty="0" err="1"/>
              <a:t>personnes</a:t>
            </a:r>
            <a:r>
              <a:rPr lang="en-US" altLang="de-DE" b="1" dirty="0"/>
              <a:t> </a:t>
            </a:r>
            <a:r>
              <a:rPr lang="en-US" altLang="de-DE" b="1" dirty="0" err="1"/>
              <a:t>ayant</a:t>
            </a:r>
            <a:r>
              <a:rPr lang="en-US" altLang="de-DE" b="1" dirty="0"/>
              <a:t> </a:t>
            </a:r>
            <a:r>
              <a:rPr lang="en-US" altLang="de-DE" b="1" dirty="0" err="1"/>
              <a:t>obtenu</a:t>
            </a:r>
            <a:r>
              <a:rPr lang="en-US" altLang="de-DE" b="1" dirty="0"/>
              <a:t> des scores </a:t>
            </a:r>
            <a:r>
              <a:rPr lang="en-US" altLang="de-DE" b="1" dirty="0" err="1"/>
              <a:t>élevés</a:t>
            </a:r>
            <a:r>
              <a:rPr lang="en-US" altLang="de-DE" b="1" dirty="0"/>
              <a:t> ne </a:t>
            </a:r>
            <a:r>
              <a:rPr lang="en-US" altLang="de-DE" b="1" dirty="0" err="1"/>
              <a:t>savent</a:t>
            </a:r>
            <a:r>
              <a:rPr lang="en-US" altLang="de-DE" b="1" dirty="0"/>
              <a:t> pas </a:t>
            </a:r>
            <a:r>
              <a:rPr lang="en-US" altLang="de-DE" b="1" dirty="0" err="1"/>
              <a:t>qu'elles</a:t>
            </a:r>
            <a:r>
              <a:rPr lang="en-US" altLang="de-DE" b="1" dirty="0"/>
              <a:t> </a:t>
            </a:r>
            <a:r>
              <a:rPr lang="en-US" altLang="de-DE" b="1" dirty="0" err="1"/>
              <a:t>sont</a:t>
            </a:r>
            <a:r>
              <a:rPr lang="en-US" altLang="de-DE" b="1" dirty="0"/>
              <a:t> </a:t>
            </a:r>
            <a:r>
              <a:rPr lang="en-US" altLang="de-DE" b="1" dirty="0" err="1"/>
              <a:t>dotées</a:t>
            </a:r>
            <a:r>
              <a:rPr lang="en-US" altLang="de-DE" b="1" dirty="0"/>
              <a:t> </a:t>
            </a:r>
            <a:r>
              <a:rPr lang="en-US" altLang="de-DE" b="1" dirty="0" err="1"/>
              <a:t>d'une</a:t>
            </a:r>
            <a:r>
              <a:rPr lang="en-US" altLang="de-DE" b="1" dirty="0"/>
              <a:t> haute </a:t>
            </a:r>
            <a:r>
              <a:rPr lang="en-US" altLang="de-DE" b="1" dirty="0" err="1"/>
              <a:t>sensibilité</a:t>
            </a:r>
            <a:r>
              <a:rPr lang="en-US" altLang="de-DE" b="1" dirty="0"/>
              <a:t> ?</a:t>
            </a:r>
            <a:endParaRPr lang="en-US" altLang="de-DE" dirty="0"/>
          </a:p>
          <a:p>
            <a:r>
              <a:rPr lang="en-US" altLang="de-DE" b="1" dirty="0"/>
              <a:t>Nécessaire : </a:t>
            </a:r>
            <a:r>
              <a:rPr lang="en-US" altLang="de-DE" dirty="0"/>
              <a:t> Une étude </a:t>
            </a:r>
            <a:r>
              <a:rPr lang="en-US" altLang="de-DE" dirty="0" err="1"/>
              <a:t>longitudinale</a:t>
            </a:r>
            <a:r>
              <a:rPr lang="en-US" altLang="de-DE" dirty="0"/>
              <a:t> à </a:t>
            </a:r>
            <a:r>
              <a:rPr lang="en-US" altLang="de-DE" dirty="0" err="1"/>
              <a:t>répartition</a:t>
            </a:r>
            <a:r>
              <a:rPr lang="en-US" altLang="de-DE" dirty="0"/>
              <a:t> </a:t>
            </a:r>
            <a:r>
              <a:rPr lang="en-US" altLang="de-DE" dirty="0" err="1"/>
              <a:t>aléatoire</a:t>
            </a:r>
            <a:r>
              <a:rPr lang="en-US" altLang="de-DE" dirty="0"/>
              <a:t> </a:t>
            </a:r>
            <a:r>
              <a:rPr lang="en-US" altLang="de-DE" dirty="0" err="1"/>
              <a:t>visant</a:t>
            </a:r>
            <a:r>
              <a:rPr lang="en-US" altLang="de-DE" dirty="0"/>
              <a:t> à </a:t>
            </a:r>
            <a:r>
              <a:rPr lang="en-US" altLang="de-DE" dirty="0" err="1"/>
              <a:t>déterminer</a:t>
            </a:r>
            <a:r>
              <a:rPr lang="en-US" altLang="de-DE" dirty="0"/>
              <a:t> la </a:t>
            </a:r>
            <a:r>
              <a:rPr lang="en-US" altLang="de-DE" dirty="0" err="1"/>
              <a:t>réduction</a:t>
            </a:r>
            <a:r>
              <a:rPr lang="en-US" altLang="de-DE" dirty="0"/>
              <a:t> du stress, des </a:t>
            </a:r>
            <a:r>
              <a:rPr lang="en-US" altLang="de-DE" dirty="0" err="1"/>
              <a:t>problèmes</a:t>
            </a:r>
            <a:r>
              <a:rPr lang="en-US" altLang="de-DE" dirty="0"/>
              <a:t> de santé et de </a:t>
            </a:r>
            <a:r>
              <a:rPr lang="en-US" altLang="de-DE" dirty="0" err="1"/>
              <a:t>l'épuisement</a:t>
            </a:r>
            <a:r>
              <a:rPr lang="en-US" altLang="de-DE" dirty="0"/>
              <a:t> </a:t>
            </a:r>
            <a:r>
              <a:rPr lang="en-US" altLang="de-DE" dirty="0" err="1"/>
              <a:t>professionnel</a:t>
            </a:r>
            <a:r>
              <a:rPr lang="en-US" altLang="de-DE" dirty="0"/>
              <a:t>, </a:t>
            </a:r>
            <a:r>
              <a:rPr lang="en-US" altLang="de-DE" dirty="0" err="1"/>
              <a:t>ou</a:t>
            </a:r>
            <a:r>
              <a:rPr lang="en-US" altLang="de-DE" dirty="0"/>
              <a:t> </a:t>
            </a:r>
            <a:r>
              <a:rPr lang="en-US" altLang="de-DE" dirty="0" err="1"/>
              <a:t>l'amélioration</a:t>
            </a:r>
            <a:r>
              <a:rPr lang="en-US" altLang="de-DE" dirty="0"/>
              <a:t> de </a:t>
            </a:r>
            <a:r>
              <a:rPr lang="en-US" altLang="de-DE" dirty="0" err="1"/>
              <a:t>l'estime</a:t>
            </a:r>
            <a:r>
              <a:rPr lang="en-US" altLang="de-DE" dirty="0"/>
              <a:t> de soi, après </a:t>
            </a:r>
            <a:r>
              <a:rPr lang="en-US" altLang="de-DE" dirty="0" err="1"/>
              <a:t>une</a:t>
            </a:r>
            <a:r>
              <a:rPr lang="en-US" altLang="de-DE" dirty="0"/>
              <a:t> </a:t>
            </a:r>
            <a:r>
              <a:rPr lang="en-US" altLang="de-DE" dirty="0" err="1"/>
              <a:t>psychoéducation</a:t>
            </a:r>
            <a:r>
              <a:rPr lang="en-US" altLang="de-DE" dirty="0"/>
              <a:t> sur la STS.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8D6F693-9A7E-63AE-52B4-4DE460002B44}"/>
              </a:ext>
            </a:extLst>
          </p:cNvPr>
          <p:cNvSpPr>
            <a:spLocks noGrp="1" noChangeArrowheads="1"/>
          </p:cNvSpPr>
          <p:nvPr>
            <p:ph type="ctrTitle"/>
          </p:nvPr>
        </p:nvSpPr>
        <p:spPr/>
        <p:txBody>
          <a:bodyPr/>
          <a:lstStyle/>
          <a:p>
            <a:pPr eaLnBrk="1" hangingPunct="1"/>
            <a:r>
              <a:rPr lang="en-US" altLang="en-US"/>
              <a:t>Merci de votre attention</a:t>
            </a:r>
          </a:p>
        </p:txBody>
      </p:sp>
      <p:sp>
        <p:nvSpPr>
          <p:cNvPr id="64515" name="Subtitle 1">
            <a:extLst>
              <a:ext uri="{FF2B5EF4-FFF2-40B4-BE49-F238E27FC236}">
                <a16:creationId xmlns:a16="http://schemas.microsoft.com/office/drawing/2014/main" id="{8A3D1D5D-0479-ABE0-0C7D-DBBF6F5C0A21}"/>
              </a:ext>
            </a:extLst>
          </p:cNvPr>
          <p:cNvSpPr>
            <a:spLocks noGrp="1"/>
          </p:cNvSpPr>
          <p:nvPr>
            <p:ph type="subTitle" idx="1"/>
          </p:nvPr>
        </p:nvSpPr>
        <p:spPr/>
        <p:txBody>
          <a:bodyPr/>
          <a:lstStyle/>
          <a:p>
            <a:r>
              <a:rPr lang="en-US" altLang="en-US" sz="2400"/>
              <a:t>Pour obtenir les fichiers PDF de la plupart de ces recherches, </a:t>
            </a:r>
          </a:p>
          <a:p>
            <a:r>
              <a:rPr lang="en-US" altLang="en-US" sz="2400"/>
              <a:t>et une copie de ces présentations PowerPoint :</a:t>
            </a:r>
          </a:p>
          <a:p>
            <a:r>
              <a:rPr lang="en-US" altLang="en-US" sz="2400"/>
              <a:t>www.hsperson.com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9CA1784-402C-3D83-39C5-2D2169B0984E}"/>
              </a:ext>
            </a:extLst>
          </p:cNvPr>
          <p:cNvSpPr>
            <a:spLocks noGrp="1" noChangeArrowheads="1"/>
          </p:cNvSpPr>
          <p:nvPr>
            <p:ph type="title"/>
          </p:nvPr>
        </p:nvSpPr>
        <p:spPr>
          <a:xfrm>
            <a:off x="228600" y="304800"/>
            <a:ext cx="8229600" cy="1143000"/>
          </a:xfrm>
        </p:spPr>
        <p:txBody>
          <a:bodyPr/>
          <a:lstStyle/>
          <a:p>
            <a:pPr eaLnBrk="1" hangingPunct="1"/>
            <a:r>
              <a:rPr lang="en-US" altLang="en-US" b="1"/>
              <a:t>Deux stratégies</a:t>
            </a:r>
          </a:p>
        </p:txBody>
      </p:sp>
      <p:sp>
        <p:nvSpPr>
          <p:cNvPr id="7171" name="Rectangle 3">
            <a:extLst>
              <a:ext uri="{FF2B5EF4-FFF2-40B4-BE49-F238E27FC236}">
                <a16:creationId xmlns:a16="http://schemas.microsoft.com/office/drawing/2014/main" id="{60C5E98C-7C55-9BD6-1449-4F7D286A3B21}"/>
              </a:ext>
            </a:extLst>
          </p:cNvPr>
          <p:cNvSpPr>
            <a:spLocks noGrp="1" noChangeArrowheads="1"/>
          </p:cNvSpPr>
          <p:nvPr>
            <p:ph type="body" idx="1"/>
          </p:nvPr>
        </p:nvSpPr>
        <p:spPr>
          <a:xfrm>
            <a:off x="0" y="2103438"/>
            <a:ext cx="9144000" cy="4525962"/>
          </a:xfrm>
        </p:spPr>
        <p:txBody>
          <a:bodyPr/>
          <a:lstStyle/>
          <a:p>
            <a:pPr algn="ctr" eaLnBrk="1" hangingPunct="1">
              <a:lnSpc>
                <a:spcPct val="80000"/>
              </a:lnSpc>
              <a:buFontTx/>
              <a:buNone/>
            </a:pPr>
            <a:r>
              <a:rPr lang="en-US" altLang="en-US" sz="1800" dirty="0"/>
              <a:t>Deux</a:t>
            </a:r>
            <a:r>
              <a:rPr lang="en-US" altLang="en-US" sz="2800" b="1" dirty="0"/>
              <a:t> </a:t>
            </a:r>
            <a:r>
              <a:rPr lang="en-US" altLang="en-US" sz="2800" b="1" dirty="0" err="1"/>
              <a:t>stratégies</a:t>
            </a:r>
            <a:r>
              <a:rPr lang="en-US" altLang="en-US" sz="2800" b="1" dirty="0"/>
              <a:t> : </a:t>
            </a:r>
            <a:r>
              <a:rPr lang="en-US" altLang="en-US" sz="2800" dirty="0"/>
              <a:t> Chez plus de 100 </a:t>
            </a:r>
            <a:r>
              <a:rPr lang="en-US" altLang="en-US" sz="2800" dirty="0" err="1"/>
              <a:t>espèces</a:t>
            </a:r>
            <a:r>
              <a:rPr lang="en-US" altLang="en-US" sz="2800" dirty="0"/>
              <a:t> </a:t>
            </a:r>
            <a:r>
              <a:rPr lang="en-US" altLang="en-US" sz="1800" dirty="0"/>
              <a:t>(Wolf et al., 2008, </a:t>
            </a:r>
            <a:r>
              <a:rPr lang="en-US" altLang="en-US" sz="1800" i="1" dirty="0"/>
              <a:t>PNAS</a:t>
            </a:r>
            <a:r>
              <a:rPr lang="en-US" altLang="en-US" sz="2400" b="1" dirty="0"/>
              <a:t>) </a:t>
            </a:r>
          </a:p>
          <a:p>
            <a:pPr algn="ctr" eaLnBrk="1" hangingPunct="1">
              <a:lnSpc>
                <a:spcPct val="80000"/>
              </a:lnSpc>
              <a:buFontTx/>
              <a:buNone/>
            </a:pPr>
            <a:endParaRPr lang="en-US" altLang="en-US" sz="1800" b="1" dirty="0"/>
          </a:p>
          <a:p>
            <a:pPr algn="ctr" eaLnBrk="1" hangingPunct="1">
              <a:lnSpc>
                <a:spcPct val="80000"/>
              </a:lnSpc>
              <a:buFontTx/>
              <a:buNone/>
            </a:pPr>
            <a:r>
              <a:rPr lang="en-US" altLang="en-US" sz="1800" b="1" dirty="0"/>
              <a:t>« </a:t>
            </a:r>
            <a:r>
              <a:rPr lang="en-US" altLang="en-US" sz="1800" b="1" dirty="0" err="1"/>
              <a:t>Faites</a:t>
            </a:r>
            <a:r>
              <a:rPr lang="en-US" altLang="en-US" sz="1800" b="1" dirty="0"/>
              <a:t>-le </a:t>
            </a:r>
            <a:r>
              <a:rPr lang="en-US" altLang="en-US" sz="1800" b="1" dirty="0" err="1"/>
              <a:t>une</a:t>
            </a:r>
            <a:r>
              <a:rPr lang="en-US" altLang="en-US" sz="1800" b="1" dirty="0"/>
              <a:t> </a:t>
            </a:r>
            <a:r>
              <a:rPr lang="en-US" altLang="en-US" sz="1800" b="1" dirty="0" err="1"/>
              <a:t>fois</a:t>
            </a:r>
            <a:r>
              <a:rPr lang="en-US" altLang="en-US" sz="1800" b="1" dirty="0"/>
              <a:t> et </a:t>
            </a:r>
            <a:r>
              <a:rPr lang="en-US" altLang="en-US" sz="1800" b="1" dirty="0" err="1"/>
              <a:t>faites</a:t>
            </a:r>
            <a:r>
              <a:rPr lang="en-US" altLang="en-US" sz="1800" b="1" dirty="0"/>
              <a:t>-le bien » </a:t>
            </a:r>
          </a:p>
          <a:p>
            <a:pPr algn="ctr" eaLnBrk="1" hangingPunct="1">
              <a:lnSpc>
                <a:spcPct val="80000"/>
              </a:lnSpc>
              <a:buFontTx/>
              <a:buNone/>
            </a:pPr>
            <a:r>
              <a:rPr lang="en-US" altLang="en-US" sz="1800" b="1" dirty="0" err="1"/>
              <a:t>contre</a:t>
            </a:r>
            <a:r>
              <a:rPr lang="en-US" altLang="en-US" sz="1800" b="1" dirty="0"/>
              <a:t> </a:t>
            </a:r>
          </a:p>
          <a:p>
            <a:pPr lvl="1" algn="ctr" eaLnBrk="1" hangingPunct="1">
              <a:lnSpc>
                <a:spcPct val="80000"/>
              </a:lnSpc>
              <a:buFontTx/>
              <a:buNone/>
            </a:pPr>
            <a:r>
              <a:rPr lang="en-US" altLang="en-US" sz="1800" b="1" dirty="0"/>
              <a:t>« </a:t>
            </a:r>
            <a:r>
              <a:rPr lang="en-US" altLang="en-US" sz="1800" b="1" dirty="0" err="1"/>
              <a:t>Lancez-vous</a:t>
            </a:r>
            <a:r>
              <a:rPr lang="en-US" altLang="en-US" sz="1800" b="1" dirty="0"/>
              <a:t> ; </a:t>
            </a:r>
            <a:r>
              <a:rPr lang="en-US" altLang="en-US" sz="1800" b="1" dirty="0" err="1"/>
              <a:t>si</a:t>
            </a:r>
            <a:r>
              <a:rPr lang="en-US" altLang="en-US" sz="1800" b="1" dirty="0"/>
              <a:t> </a:t>
            </a:r>
            <a:r>
              <a:rPr lang="en-US" altLang="en-US" sz="1800" b="1" dirty="0" err="1"/>
              <a:t>vous</a:t>
            </a:r>
            <a:r>
              <a:rPr lang="en-US" altLang="en-US" sz="1800" b="1" dirty="0"/>
              <a:t> </a:t>
            </a:r>
            <a:r>
              <a:rPr lang="en-US" altLang="en-US" sz="1800" b="1" dirty="0" err="1"/>
              <a:t>vous</a:t>
            </a:r>
            <a:r>
              <a:rPr lang="en-US" altLang="en-US" sz="1800" b="1" dirty="0"/>
              <a:t> </a:t>
            </a:r>
            <a:r>
              <a:rPr lang="en-US" altLang="en-US" sz="1800" b="1" dirty="0" err="1"/>
              <a:t>trompez</a:t>
            </a:r>
            <a:r>
              <a:rPr lang="en-US" altLang="en-US" sz="1800" b="1" dirty="0"/>
              <a:t>, </a:t>
            </a:r>
            <a:r>
              <a:rPr lang="en-US" altLang="en-US" sz="1800" b="1" dirty="0" err="1"/>
              <a:t>recommencez</a:t>
            </a:r>
            <a:r>
              <a:rPr lang="en-US" altLang="en-US" sz="1800" b="1" dirty="0"/>
              <a:t> »</a:t>
            </a:r>
            <a:endParaRPr lang="en-US" altLang="en-US" sz="2000" b="1" dirty="0"/>
          </a:p>
          <a:p>
            <a:pPr lvl="1" algn="ctr" eaLnBrk="1" hangingPunct="1">
              <a:lnSpc>
                <a:spcPct val="80000"/>
              </a:lnSpc>
              <a:buFontTx/>
              <a:buNone/>
            </a:pPr>
            <a:endParaRPr lang="en-US" altLang="en-US" sz="2000" b="1" dirty="0"/>
          </a:p>
          <a:p>
            <a:pPr lvl="1" algn="ctr" eaLnBrk="1" hangingPunct="1">
              <a:lnSpc>
                <a:spcPct val="80000"/>
              </a:lnSpc>
              <a:buFontTx/>
              <a:buNone/>
            </a:pPr>
            <a:r>
              <a:rPr lang="en-US" altLang="en-US" sz="2000" i="1" dirty="0"/>
              <a:t>C'est-à-dire :</a:t>
            </a:r>
          </a:p>
          <a:p>
            <a:pPr lvl="1" algn="ctr" eaLnBrk="1" hangingPunct="1">
              <a:lnSpc>
                <a:spcPct val="80000"/>
              </a:lnSpc>
              <a:buFontTx/>
              <a:buNone/>
            </a:pPr>
            <a:endParaRPr lang="en-US" altLang="en-US" sz="2000" dirty="0"/>
          </a:p>
          <a:p>
            <a:pPr lvl="1" algn="ctr" eaLnBrk="1" hangingPunct="1">
              <a:lnSpc>
                <a:spcPct val="80000"/>
              </a:lnSpc>
              <a:buFontTx/>
              <a:buNone/>
            </a:pPr>
            <a:r>
              <a:rPr lang="en-US" altLang="en-US" sz="1800" b="1" dirty="0" err="1"/>
              <a:t>Réactif</a:t>
            </a:r>
            <a:r>
              <a:rPr lang="en-US" altLang="en-US" sz="1800" b="1" dirty="0"/>
              <a:t>, </a:t>
            </a:r>
            <a:r>
              <a:rPr lang="en-US" altLang="en-US" sz="1800" b="1" dirty="0" err="1"/>
              <a:t>réfléchi</a:t>
            </a:r>
            <a:r>
              <a:rPr lang="en-US" altLang="en-US" sz="1800" b="1" dirty="0"/>
              <a:t>, sensible</a:t>
            </a:r>
          </a:p>
          <a:p>
            <a:pPr lvl="1" algn="ctr" eaLnBrk="1" hangingPunct="1">
              <a:lnSpc>
                <a:spcPct val="80000"/>
              </a:lnSpc>
              <a:buFontTx/>
              <a:buNone/>
            </a:pPr>
            <a:r>
              <a:rPr lang="en-US" altLang="en-US" sz="1800" b="1" dirty="0"/>
              <a:t>par opposition à</a:t>
            </a:r>
          </a:p>
          <a:p>
            <a:pPr lvl="1" algn="ctr" eaLnBrk="1" hangingPunct="1">
              <a:lnSpc>
                <a:spcPct val="80000"/>
              </a:lnSpc>
              <a:buFontTx/>
              <a:buNone/>
            </a:pPr>
            <a:r>
              <a:rPr lang="en-US" altLang="en-US" sz="1800" b="1" dirty="0" err="1"/>
              <a:t>Impulsif</a:t>
            </a:r>
            <a:r>
              <a:rPr lang="en-US" altLang="en-US" sz="1800" b="1" dirty="0"/>
              <a:t>, </a:t>
            </a:r>
            <a:r>
              <a:rPr lang="en-US" altLang="en-US" sz="1800" b="1" dirty="0" err="1"/>
              <a:t>faible</a:t>
            </a:r>
            <a:r>
              <a:rPr lang="en-US" altLang="en-US" sz="1800" b="1" dirty="0"/>
              <a:t> </a:t>
            </a:r>
            <a:r>
              <a:rPr lang="en-US" altLang="en-US" sz="1800" b="1" dirty="0" err="1"/>
              <a:t>réactivité</a:t>
            </a:r>
            <a:r>
              <a:rPr lang="en-US" altLang="en-US" sz="1800" b="1" dirty="0"/>
              <a:t>, peu sensible</a:t>
            </a:r>
            <a:endParaRPr lang="en-US" alt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4DACDFD-D7C6-0D05-0930-69B146A43E15}"/>
              </a:ext>
            </a:extLst>
          </p:cNvPr>
          <p:cNvSpPr>
            <a:spLocks noGrp="1" noChangeArrowheads="1"/>
          </p:cNvSpPr>
          <p:nvPr>
            <p:ph type="title"/>
          </p:nvPr>
        </p:nvSpPr>
        <p:spPr>
          <a:xfrm>
            <a:off x="152400" y="274638"/>
            <a:ext cx="8839200" cy="1143000"/>
          </a:xfrm>
        </p:spPr>
        <p:txBody>
          <a:bodyPr/>
          <a:lstStyle/>
          <a:p>
            <a:pPr eaLnBrk="1" hangingPunct="1"/>
            <a:r>
              <a:rPr lang="en-US" altLang="en-US" sz="3200" b="1"/>
              <a:t>Probablement dépendant de la fréquence négative </a:t>
            </a:r>
            <a:br>
              <a:rPr lang="en-US" altLang="en-US" sz="3200" b="1"/>
            </a:br>
            <a:r>
              <a:rPr lang="en-US" altLang="en-US" sz="1800">
                <a:solidFill>
                  <a:schemeClr val="tx1"/>
                </a:solidFill>
              </a:rPr>
              <a:t>(Wolf et al., 2008)</a:t>
            </a:r>
            <a:endParaRPr lang="en-US" altLang="en-US" sz="2400">
              <a:solidFill>
                <a:schemeClr val="tx1"/>
              </a:solidFill>
            </a:endParaRPr>
          </a:p>
        </p:txBody>
      </p:sp>
      <p:sp>
        <p:nvSpPr>
          <p:cNvPr id="9219" name="Rectangle 3">
            <a:extLst>
              <a:ext uri="{FF2B5EF4-FFF2-40B4-BE49-F238E27FC236}">
                <a16:creationId xmlns:a16="http://schemas.microsoft.com/office/drawing/2014/main" id="{94D84286-B23A-980D-158F-5BA4EE063B27}"/>
              </a:ext>
            </a:extLst>
          </p:cNvPr>
          <p:cNvSpPr>
            <a:spLocks noGrp="1" noChangeArrowheads="1"/>
          </p:cNvSpPr>
          <p:nvPr>
            <p:ph type="body" sz="half" idx="1"/>
          </p:nvPr>
        </p:nvSpPr>
        <p:spPr>
          <a:xfrm>
            <a:off x="304800" y="1828800"/>
            <a:ext cx="8382000" cy="4754563"/>
          </a:xfrm>
        </p:spPr>
        <p:txBody>
          <a:bodyPr/>
          <a:lstStyle/>
          <a:p>
            <a:pPr>
              <a:buFontTx/>
              <a:buNone/>
            </a:pPr>
            <a:endParaRPr lang="en-US" altLang="en-US" dirty="0"/>
          </a:p>
          <a:p>
            <a:r>
              <a:rPr lang="en-US" altLang="en-US" dirty="0" err="1"/>
              <a:t>Toujours</a:t>
            </a:r>
            <a:r>
              <a:rPr lang="en-US" altLang="en-US" dirty="0"/>
              <a:t> </a:t>
            </a:r>
            <a:r>
              <a:rPr lang="en-US" altLang="en-US" dirty="0" err="1"/>
              <a:t>minoritaire</a:t>
            </a:r>
            <a:r>
              <a:rPr lang="en-US" altLang="en-US" dirty="0"/>
              <a:t> (chez les </a:t>
            </a:r>
            <a:r>
              <a:rPr lang="en-US" altLang="en-US" dirty="0" err="1"/>
              <a:t>humains</a:t>
            </a:r>
            <a:r>
              <a:rPr lang="en-US" altLang="en-US" dirty="0"/>
              <a:t>, 30 %) car </a:t>
            </a:r>
            <a:r>
              <a:rPr lang="en-US" altLang="en-US" dirty="0" err="1"/>
              <a:t>cela</a:t>
            </a:r>
            <a:r>
              <a:rPr lang="en-US" altLang="en-US" dirty="0"/>
              <a:t> ne </a:t>
            </a:r>
            <a:r>
              <a:rPr lang="en-US" altLang="en-US" dirty="0" err="1"/>
              <a:t>présente</a:t>
            </a:r>
            <a:r>
              <a:rPr lang="en-US" altLang="en-US" dirty="0"/>
              <a:t> </a:t>
            </a:r>
            <a:r>
              <a:rPr lang="en-US" altLang="en-US" dirty="0" err="1"/>
              <a:t>aucun</a:t>
            </a:r>
            <a:r>
              <a:rPr lang="en-US" altLang="en-US" dirty="0"/>
              <a:t> </a:t>
            </a:r>
            <a:r>
              <a:rPr lang="en-US" altLang="en-US" dirty="0" err="1"/>
              <a:t>avantage</a:t>
            </a:r>
            <a:r>
              <a:rPr lang="en-US" altLang="en-US" dirty="0"/>
              <a:t> </a:t>
            </a:r>
            <a:r>
              <a:rPr lang="en-US" altLang="en-US" dirty="0" err="1"/>
              <a:t>si</a:t>
            </a:r>
            <a:r>
              <a:rPr lang="en-US" altLang="en-US" dirty="0"/>
              <a:t> tout le monde y </a:t>
            </a:r>
            <a:r>
              <a:rPr lang="en-US" altLang="en-US" dirty="0" err="1"/>
              <a:t>est</a:t>
            </a:r>
            <a:r>
              <a:rPr lang="en-US" altLang="en-US" dirty="0"/>
              <a:t> sensible</a:t>
            </a:r>
          </a:p>
          <a:p>
            <a:pPr lvl="1"/>
            <a:r>
              <a:rPr lang="en-US" altLang="en-US" dirty="0"/>
              <a:t>Par </a:t>
            </a:r>
            <a:r>
              <a:rPr lang="en-US" altLang="en-US" dirty="0" err="1"/>
              <a:t>exemple</a:t>
            </a:r>
            <a:r>
              <a:rPr lang="en-US" altLang="en-US" dirty="0"/>
              <a:t> :  Il </a:t>
            </a:r>
            <a:r>
              <a:rPr lang="en-US" altLang="en-US" dirty="0" err="1"/>
              <a:t>n'y</a:t>
            </a:r>
            <a:r>
              <a:rPr lang="en-US" altLang="en-US" dirty="0"/>
              <a:t> a </a:t>
            </a:r>
            <a:r>
              <a:rPr lang="en-US" altLang="en-US" dirty="0" err="1"/>
              <a:t>aucun</a:t>
            </a:r>
            <a:r>
              <a:rPr lang="en-US" altLang="en-US" dirty="0"/>
              <a:t> </a:t>
            </a:r>
            <a:r>
              <a:rPr lang="en-US" altLang="en-US" dirty="0" err="1"/>
              <a:t>avantage</a:t>
            </a:r>
            <a:r>
              <a:rPr lang="en-US" altLang="en-US" dirty="0"/>
              <a:t> à prendre un </a:t>
            </a:r>
            <a:r>
              <a:rPr lang="en-US" altLang="en-US" dirty="0" err="1"/>
              <a:t>raccourci</a:t>
            </a:r>
            <a:r>
              <a:rPr lang="en-US" altLang="en-US" dirty="0"/>
              <a:t> dans la circulation </a:t>
            </a:r>
            <a:r>
              <a:rPr lang="en-US" altLang="en-US" dirty="0" err="1"/>
              <a:t>si</a:t>
            </a:r>
            <a:r>
              <a:rPr lang="en-US" altLang="en-US" dirty="0"/>
              <a:t> tout le monde </a:t>
            </a:r>
            <a:r>
              <a:rPr lang="en-US" altLang="en-US" dirty="0" err="1"/>
              <a:t>l'utilise</a:t>
            </a:r>
            <a:r>
              <a:rPr lang="en-US" altLang="en-US" dirty="0"/>
              <a:t>.</a:t>
            </a:r>
          </a:p>
          <a:p>
            <a:pPr lvl="1"/>
            <a:r>
              <a:rPr lang="en-US" altLang="en-US" dirty="0"/>
              <a:t>Cela </a:t>
            </a:r>
            <a:r>
              <a:rPr lang="en-US" altLang="en-US" dirty="0" err="1"/>
              <a:t>présente</a:t>
            </a:r>
            <a:r>
              <a:rPr lang="en-US" altLang="en-US" dirty="0"/>
              <a:t> </a:t>
            </a:r>
            <a:r>
              <a:rPr lang="en-US" altLang="en-US" dirty="0" err="1"/>
              <a:t>l'inconvénient</a:t>
            </a:r>
            <a:r>
              <a:rPr lang="en-US" altLang="en-US" dirty="0"/>
              <a:t> de prendre du temps et de </a:t>
            </a:r>
            <a:r>
              <a:rPr lang="en-US" altLang="en-US" dirty="0" err="1"/>
              <a:t>l'énergie</a:t>
            </a:r>
            <a:r>
              <a:rPr lang="en-US" altLang="en-US" dirty="0"/>
              <a:t> et </a:t>
            </a:r>
            <a:r>
              <a:rPr lang="en-US" altLang="en-US" dirty="0" err="1"/>
              <a:t>n'améliore</a:t>
            </a:r>
            <a:r>
              <a:rPr lang="en-US" altLang="en-US" dirty="0"/>
              <a:t> pas </a:t>
            </a:r>
            <a:r>
              <a:rPr lang="en-US" altLang="en-US" dirty="0" err="1"/>
              <a:t>toujours</a:t>
            </a:r>
            <a:r>
              <a:rPr lang="en-US" altLang="en-US" dirty="0"/>
              <a:t> les </a:t>
            </a:r>
            <a:r>
              <a:rPr lang="en-US" altLang="en-US" dirty="0" err="1"/>
              <a:t>résultats</a:t>
            </a:r>
            <a:r>
              <a:rPr lang="en-US" altLang="en-US" dirty="0"/>
              <a:t>.</a:t>
            </a:r>
          </a:p>
          <a:p>
            <a:pPr eaLnBrk="1" hangingPunct="1"/>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D31E69C-79AC-5514-1684-4A2463F40D08}"/>
              </a:ext>
            </a:extLst>
          </p:cNvPr>
          <p:cNvSpPr>
            <a:spLocks noGrp="1" noChangeArrowheads="1"/>
          </p:cNvSpPr>
          <p:nvPr>
            <p:ph type="title"/>
          </p:nvPr>
        </p:nvSpPr>
        <p:spPr>
          <a:xfrm>
            <a:off x="0" y="274638"/>
            <a:ext cx="9144000" cy="1143000"/>
          </a:xfrm>
        </p:spPr>
        <p:txBody>
          <a:bodyPr/>
          <a:lstStyle/>
          <a:p>
            <a:pPr eaLnBrk="1" hangingPunct="1"/>
            <a:r>
              <a:rPr lang="en-US" altLang="en-US" sz="3600" b="1"/>
              <a:t>Historique du développement du concept</a:t>
            </a:r>
            <a:br>
              <a:rPr lang="en-US" altLang="en-US" sz="3600" b="1"/>
            </a:br>
            <a:r>
              <a:rPr lang="en-US" altLang="en-US" sz="2000"/>
              <a:t> (Aron &amp; Aron, 1997, </a:t>
            </a:r>
            <a:r>
              <a:rPr lang="en-US" altLang="en-US" sz="2000" i="1"/>
              <a:t>JPSP</a:t>
            </a:r>
            <a:r>
              <a:rPr lang="en-US" altLang="en-US" sz="2000"/>
              <a:t>) </a:t>
            </a:r>
            <a:endParaRPr lang="en-US" altLang="en-US" sz="2000" b="1"/>
          </a:p>
        </p:txBody>
      </p:sp>
      <p:sp>
        <p:nvSpPr>
          <p:cNvPr id="10243" name="Rectangle 3">
            <a:extLst>
              <a:ext uri="{FF2B5EF4-FFF2-40B4-BE49-F238E27FC236}">
                <a16:creationId xmlns:a16="http://schemas.microsoft.com/office/drawing/2014/main" id="{57D312FB-D760-1197-BD62-746262B352F3}"/>
              </a:ext>
            </a:extLst>
          </p:cNvPr>
          <p:cNvSpPr>
            <a:spLocks noGrp="1" noChangeArrowheads="1"/>
          </p:cNvSpPr>
          <p:nvPr>
            <p:ph type="body" idx="1"/>
          </p:nvPr>
        </p:nvSpPr>
        <p:spPr>
          <a:xfrm>
            <a:off x="228600" y="1524000"/>
            <a:ext cx="8229600" cy="4525963"/>
          </a:xfrm>
        </p:spPr>
        <p:txBody>
          <a:bodyPr/>
          <a:lstStyle/>
          <a:p>
            <a:pPr eaLnBrk="1" hangingPunct="1"/>
            <a:endParaRPr lang="en-US" altLang="en-US"/>
          </a:p>
          <a:p>
            <a:pPr eaLnBrk="1" hangingPunct="1"/>
            <a:r>
              <a:rPr lang="en-US" altLang="en-US"/>
              <a:t>Points de vue anciens et actuels sur l'introversion</a:t>
            </a:r>
          </a:p>
          <a:p>
            <a:pPr eaLnBrk="1" hangingPunct="1"/>
            <a:r>
              <a:rPr lang="en-US" altLang="en-US"/>
              <a:t>Entretiens</a:t>
            </a:r>
          </a:p>
          <a:p>
            <a:pPr eaLnBrk="1" hangingPunct="1"/>
            <a:r>
              <a:rPr lang="en-US" altLang="en-US"/>
              <a:t>Relation avec la recherche sur le tempérament des nourrissons/enfants</a:t>
            </a:r>
          </a:p>
          <a:p>
            <a:pPr lvl="1" eaLnBrk="1" hangingPunct="1"/>
            <a:r>
              <a:rPr lang="en-US" altLang="en-US"/>
              <a:t>Inhibition</a:t>
            </a:r>
          </a:p>
          <a:p>
            <a:pPr lvl="1" eaLnBrk="1" hangingPunct="1"/>
            <a:r>
              <a:rPr lang="en-US" altLang="en-US"/>
              <a:t>Timidité</a:t>
            </a:r>
          </a:p>
          <a:p>
            <a:pPr eaLnBrk="1" hangingPunct="1"/>
            <a:r>
              <a:rPr lang="en-US" altLang="en-US"/>
              <a:t>Pourquoi un nouveau terme était nécessaire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300376F-3A33-AB56-7C33-FB2BA4024B68}"/>
              </a:ext>
            </a:extLst>
          </p:cNvPr>
          <p:cNvSpPr>
            <a:spLocks noGrp="1"/>
          </p:cNvSpPr>
          <p:nvPr>
            <p:ph type="title"/>
          </p:nvPr>
        </p:nvSpPr>
        <p:spPr/>
        <p:txBody>
          <a:bodyPr/>
          <a:lstStyle/>
          <a:p>
            <a:r>
              <a:rPr lang="en-US" altLang="en-US" sz="4000" b="1"/>
              <a:t>Clarification de ce que le SPS n'est pas</a:t>
            </a:r>
          </a:p>
        </p:txBody>
      </p:sp>
      <p:sp>
        <p:nvSpPr>
          <p:cNvPr id="3" name="Content Placeholder 2">
            <a:extLst>
              <a:ext uri="{FF2B5EF4-FFF2-40B4-BE49-F238E27FC236}">
                <a16:creationId xmlns:a16="http://schemas.microsoft.com/office/drawing/2014/main" id="{597D0297-1C21-6D91-E501-0C4A7EAF9402}"/>
              </a:ext>
            </a:extLst>
          </p:cNvPr>
          <p:cNvSpPr>
            <a:spLocks noGrp="1"/>
          </p:cNvSpPr>
          <p:nvPr>
            <p:ph idx="1"/>
          </p:nvPr>
        </p:nvSpPr>
        <p:spPr/>
        <p:txBody>
          <a:bodyPr/>
          <a:lstStyle/>
          <a:p>
            <a:pPr marL="0" indent="0">
              <a:buFontTx/>
              <a:buNone/>
              <a:defRPr/>
            </a:pPr>
            <a:r>
              <a:rPr lang="en-US" dirty="0"/>
              <a:t> </a:t>
            </a:r>
          </a:p>
          <a:p>
            <a:pPr>
              <a:defRPr/>
            </a:pPr>
            <a:r>
              <a:rPr lang="en-US" sz="2400" dirty="0"/>
              <a:t>Ce n'est pas de l'introversion (30 % des personnes concernées sont extraverties)</a:t>
            </a:r>
          </a:p>
          <a:p>
            <a:pPr marL="0" indent="0">
              <a:buFontTx/>
              <a:buNone/>
              <a:defRPr/>
            </a:pPr>
            <a:r>
              <a:rPr lang="en-US" sz="2400" dirty="0"/>
              <a:t> </a:t>
            </a:r>
          </a:p>
          <a:p>
            <a:pPr>
              <a:defRPr/>
            </a:pPr>
            <a:r>
              <a:rPr lang="en-US" sz="2400" dirty="0"/>
              <a:t>Ce n'est pas un trouble (ce n'est pas un TSPT, un TSA ou un autisme de haut niveau, un TDAH, un TSPT, etc.)</a:t>
            </a:r>
          </a:p>
          <a:p>
            <a:pPr marL="0" indent="0">
              <a:buFontTx/>
              <a:buNone/>
              <a:defRPr/>
            </a:pPr>
            <a:r>
              <a:rPr lang="en-US" sz="2400" dirty="0"/>
              <a:t> </a:t>
            </a:r>
          </a:p>
          <a:p>
            <a:pPr>
              <a:defRPr/>
            </a:pPr>
            <a:r>
              <a:rPr lang="en-US" sz="2400" dirty="0"/>
              <a:t>Ce n'est pas plus fréquent chez les femmes (le nombre d'hommes et de femmes est égal)</a:t>
            </a:r>
          </a:p>
          <a:p>
            <a:pPr marL="0" indent="0">
              <a:buFontTx/>
              <a:buNone/>
              <a:defRPr/>
            </a:pPr>
            <a:r>
              <a:rPr lang="en-US" sz="2400" dirty="0"/>
              <a:t> </a:t>
            </a:r>
          </a:p>
          <a:p>
            <a:pPr>
              <a:defRPr/>
            </a:pPr>
            <a:r>
              <a:rPr lang="en-US" sz="2400" dirty="0"/>
              <a:t>Ce n'est pas quelque chose que l'on peut éliminer (c'est en grande partie inné)</a:t>
            </a:r>
          </a:p>
          <a:p>
            <a:pPr>
              <a:defRPr/>
            </a:pP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9211</TotalTime>
  <Words>3802</Words>
  <Application>Microsoft Office PowerPoint</Application>
  <PresentationFormat>Affichage à l'écran (4:3)</PresentationFormat>
  <Paragraphs>428</Paragraphs>
  <Slides>59</Slides>
  <Notes>51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2</vt:i4>
      </vt:variant>
      <vt:variant>
        <vt:lpstr>Titres des diapositives</vt:lpstr>
      </vt:variant>
      <vt:variant>
        <vt:i4>59</vt:i4>
      </vt:variant>
    </vt:vector>
  </HeadingPairs>
  <TitlesOfParts>
    <vt:vector size="66" baseType="lpstr">
      <vt:lpstr>굴림</vt:lpstr>
      <vt:lpstr>宋体</vt:lpstr>
      <vt:lpstr>Arial</vt:lpstr>
      <vt:lpstr>Times New Roman</vt:lpstr>
      <vt:lpstr>Default Design</vt:lpstr>
      <vt:lpstr>Drawing</vt:lpstr>
      <vt:lpstr>Chart</vt:lpstr>
      <vt:lpstr>Sensibilité au Traitement Sensoriel :  Revue de la recherche</vt:lpstr>
      <vt:lpstr>Sommaire</vt:lpstr>
      <vt:lpstr>Aperçu</vt:lpstr>
      <vt:lpstr>Qu'est-ce que la sensibilité au traitement sensoriel ? </vt:lpstr>
      <vt:lpstr> </vt:lpstr>
      <vt:lpstr>Deux stratégies</vt:lpstr>
      <vt:lpstr>Probablement dépendant de la fréquence négative  (Wolf et al., 2008)</vt:lpstr>
      <vt:lpstr>Historique du développement du concept  (Aron &amp; Aron, 1997, JPSP) </vt:lpstr>
      <vt:lpstr>Clarification de ce que le SPS n'est pas</vt:lpstr>
      <vt:lpstr>Étude sur l'élaboration de l'échelle HSP  (« SPS et sa relation avec I et N » ; Aron &amp; Aron, 1997) </vt:lpstr>
      <vt:lpstr>Différence par rapport à l'introversion et au névrosisme (Aron &amp; Aron JPSP, 1997, étude 2)</vt:lpstr>
      <vt:lpstr>Nouveaux développements de l'échelle HSP : trois facteurs ou un seul ? </vt:lpstr>
      <vt:lpstr>Nouveaux développements de l'échelle HSP</vt:lpstr>
      <vt:lpstr>Nouveaux développements de l'échelle Catégorie ou dimension continue ?</vt:lpstr>
      <vt:lpstr>Nouveaux développements de l'échelle HSP</vt:lpstr>
      <vt:lpstr>Nouveaux développements de l'échelle HSP</vt:lpstr>
      <vt:lpstr>Nouveaux développements de l'échelle HSP :  Amélioration de la mesure de la  profondeur de traitement </vt:lpstr>
      <vt:lpstr>Aperçu</vt:lpstr>
      <vt:lpstr>La STS interagit-elle avec les effets de l'environnement pendant l'enfance pour prédire l'affectivité négative ?   Modèle d'interaction provisoire</vt:lpstr>
      <vt:lpstr>Modèle d'interaction provisoire (autre illustration)</vt:lpstr>
      <vt:lpstr>Quelques preuves à l'appui de l'interaction (Aron et al., PSPB, 2005)</vt:lpstr>
      <vt:lpstr>Quelques preuves expérimentales  (Aron et al., PSPB, 2005, étude 4)</vt:lpstr>
      <vt:lpstr> Une interaction « pour le meilleur et pour le pire » (Belsky &amp; Pluess, 2009 ; Ellis et al., 2011)  </vt:lpstr>
      <vt:lpstr>Sensibilité à l'avantage Pluess &amp; Belsky (2012, Psych Bull ; d'après Manuck, 2011)</vt:lpstr>
      <vt:lpstr>Une intervention qui n'a réussi que pour les personnes ayant un score élevé sur l'échelle HSP (Pluess &amp; Boniwell, 2015) </vt:lpstr>
      <vt:lpstr>Exemples possibles de sensibilité à l'avantage, allèle court de la sérotonine</vt:lpstr>
      <vt:lpstr>Aperçu</vt:lpstr>
      <vt:lpstr>Tâche de recherche visuelle</vt:lpstr>
      <vt:lpstr>Réaction aux images émotionnelles</vt:lpstr>
      <vt:lpstr>Aperçu</vt:lpstr>
      <vt:lpstr>Corrélats neuronaux</vt:lpstr>
      <vt:lpstr>Corrélats neuronaux</vt:lpstr>
      <vt:lpstr>Présentation PowerPoint</vt:lpstr>
      <vt:lpstr>Présentation PowerPoint</vt:lpstr>
      <vt:lpstr>Présentation PowerPoint</vt:lpstr>
      <vt:lpstr>Présentation PowerPoint</vt:lpstr>
      <vt:lpstr>Activation cérébrale   Changements mineurs vs changements majeurs</vt:lpstr>
      <vt:lpstr>Exemple : gyrus temporal moyen gauche (MNI : –52, 56, 6)  Association résiduelle STS pour changement mineur &gt; changement majeur</vt:lpstr>
      <vt:lpstr>Corrélats neuronaux</vt:lpstr>
      <vt:lpstr>Contexte issu de nombreuses études antérieures </vt:lpstr>
      <vt:lpstr>Culture et réponse cérébrale aux jugements visuels fondamentaux  (Hedden et al., Psych Science, 2008)</vt:lpstr>
      <vt:lpstr>Culture et réponse cérébrale aux jugements visuels (Hedden et al., Psych Science, 2008)</vt:lpstr>
      <vt:lpstr>Relation avec les mesures SPS .</vt:lpstr>
      <vt:lpstr>Résultats (Aron et al., 2010, SCAN)  </vt:lpstr>
      <vt:lpstr>Résultats (suite) (Aron et al., 2010, SCAN) </vt:lpstr>
      <vt:lpstr>Corrélats neuronaux</vt:lpstr>
      <vt:lpstr>Réponse neuronale plus importante aux états émotionnels des autres, en particulier des partenaires  (Acevedo et al., 2014, Brain &amp; Behavior)</vt:lpstr>
      <vt:lpstr>Corrélats neuronaux</vt:lpstr>
      <vt:lpstr>Interaction entre la qualité de l'enfance et la réaction à des images positives et négatives (Acevedo et al, 2017)</vt:lpstr>
      <vt:lpstr>   </vt:lpstr>
      <vt:lpstr>   </vt:lpstr>
      <vt:lpstr>Aperçu</vt:lpstr>
      <vt:lpstr>Héritabilité et corrélats génétiques :</vt:lpstr>
      <vt:lpstr>Aperçu</vt:lpstr>
      <vt:lpstr>Autres études intéressantes   </vt:lpstr>
      <vt:lpstr>Autres études intéressantes   </vt:lpstr>
      <vt:lpstr> Normes et échelles standard </vt:lpstr>
      <vt:lpstr> Les personnes très sensibles qui comprennent ou pas ce trait de personnalité</vt:lpstr>
      <vt:lpstr>Merci de votre attention</vt:lpstr>
    </vt:vector>
  </TitlesOfParts>
  <Company>State University of New York at Stony Brook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Arthur Aron</dc:creator>
  <cp:keywords>, docId:FAD55E7B9F1A5E2B06C3F086A56575A6</cp:keywords>
  <cp:lastModifiedBy>Saverio Tomasella</cp:lastModifiedBy>
  <cp:revision>177</cp:revision>
  <cp:lastPrinted>2018-04-03T23:23:52Z</cp:lastPrinted>
  <dcterms:created xsi:type="dcterms:W3CDTF">2008-10-16T19:52:42Z</dcterms:created>
  <dcterms:modified xsi:type="dcterms:W3CDTF">2025-10-19T08:33:30Z</dcterms:modified>
</cp:coreProperties>
</file>